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84" r:id="rId2"/>
    <p:sldId id="285" r:id="rId3"/>
    <p:sldId id="286" r:id="rId4"/>
    <p:sldId id="259" r:id="rId5"/>
    <p:sldId id="260" r:id="rId6"/>
    <p:sldId id="262" r:id="rId7"/>
    <p:sldId id="261" r:id="rId8"/>
    <p:sldId id="257" r:id="rId9"/>
    <p:sldId id="258" r:id="rId10"/>
    <p:sldId id="264" r:id="rId11"/>
    <p:sldId id="274" r:id="rId12"/>
    <p:sldId id="271" r:id="rId13"/>
    <p:sldId id="275" r:id="rId14"/>
    <p:sldId id="273" r:id="rId15"/>
    <p:sldId id="276" r:id="rId16"/>
    <p:sldId id="277" r:id="rId17"/>
    <p:sldId id="283" r:id="rId18"/>
    <p:sldId id="278" r:id="rId19"/>
    <p:sldId id="279" r:id="rId20"/>
    <p:sldId id="282" r:id="rId21"/>
    <p:sldId id="287" r:id="rId22"/>
    <p:sldId id="299" r:id="rId23"/>
    <p:sldId id="288" r:id="rId24"/>
    <p:sldId id="294" r:id="rId25"/>
    <p:sldId id="300" r:id="rId26"/>
    <p:sldId id="289" r:id="rId27"/>
    <p:sldId id="295" r:id="rId28"/>
    <p:sldId id="290" r:id="rId29"/>
    <p:sldId id="291" r:id="rId30"/>
    <p:sldId id="296" r:id="rId31"/>
    <p:sldId id="301" r:id="rId32"/>
    <p:sldId id="297" r:id="rId33"/>
    <p:sldId id="292"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E307C9"/>
    <a:srgbClr val="0000CC"/>
    <a:srgbClr val="FFCC00"/>
    <a:srgbClr val="000099"/>
    <a:srgbClr val="FF33CC"/>
    <a:srgbClr val="CC3399"/>
    <a:srgbClr val="FDFD59"/>
    <a:srgbClr val="FF66FF"/>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FC210-786F-454B-ACB9-83C98DC588DB}" type="datetimeFigureOut">
              <a:rPr lang="en-US" smtClean="0"/>
              <a:pPr/>
              <a:t>10/1/2012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DBE966-6A98-4D4E-BDF1-1678C164079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25D89-0D0A-4C4C-9FDF-EFE1A1B47613}" type="slidenum">
              <a:rPr lang="en-US"/>
              <a:pPr/>
              <a:t>14</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endParaRPr lang="en-US"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9D730AEF-0C72-4FED-9650-D6224FE21B5C}" type="slidenum">
              <a:rPr lang="en-US"/>
              <a:pPr/>
              <a:t>‹#›</a:t>
            </a:fld>
            <a:endParaRPr lang="en-US" dirty="0"/>
          </a:p>
        </p:txBody>
      </p:sp>
    </p:spTree>
  </p:cSld>
  <p:clrMapOvr>
    <a:masterClrMapping/>
  </p:clrMapOvr>
  <p:transition spd="slow">
    <p:random/>
    <p:sndAc>
      <p:stSnd>
        <p:snd r:embed="rId1" name="WHOOSH.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5D99C-D26C-4885-ACB7-DCBF4B09D917}" type="datetimeFigureOut">
              <a:rPr lang="en-US" smtClean="0"/>
              <a:pPr/>
              <a:t>10/1/2012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B515E1-72F6-4F1C-8648-A741905A7E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5D99C-D26C-4885-ACB7-DCBF4B09D917}" type="datetimeFigureOut">
              <a:rPr lang="en-US" smtClean="0"/>
              <a:pPr/>
              <a:t>10/1/2012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515E1-72F6-4F1C-8648-A741905A7E5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81000"/>
            <a:ext cx="5486400" cy="584775"/>
          </a:xfrm>
          <a:prstGeom prst="rect">
            <a:avLst/>
          </a:prstGeom>
          <a:noFill/>
        </p:spPr>
        <p:txBody>
          <a:bodyPr wrap="square" rtlCol="0">
            <a:spAutoFit/>
          </a:bodyPr>
          <a:lstStyle/>
          <a:p>
            <a:r>
              <a:rPr lang="en-US" sz="3200" dirty="0" smtClean="0">
                <a:solidFill>
                  <a:srgbClr val="000099"/>
                </a:solidFill>
              </a:rPr>
              <a:t>Inspiration and guidance from</a:t>
            </a:r>
            <a:endParaRPr lang="en-US" sz="3200" dirty="0">
              <a:solidFill>
                <a:srgbClr val="000099"/>
              </a:solidFill>
            </a:endParaRPr>
          </a:p>
        </p:txBody>
      </p:sp>
      <p:pic>
        <p:nvPicPr>
          <p:cNvPr id="2050" name="Picture 2" descr="https://encrypted-tbn3.gstatic.com/images?q=tbn:ANd9GcT2Bq58JV52gthkU81HZcKdCho0pzSFySqwuXZAgXc1ASAFCbri2Q"/>
          <p:cNvPicPr>
            <a:picLocks noChangeAspect="1" noChangeArrowheads="1"/>
          </p:cNvPicPr>
          <p:nvPr/>
        </p:nvPicPr>
        <p:blipFill>
          <a:blip r:embed="rId2" cstate="print"/>
          <a:srcRect/>
          <a:stretch>
            <a:fillRect/>
          </a:stretch>
        </p:blipFill>
        <p:spPr bwMode="auto">
          <a:xfrm>
            <a:off x="4572000" y="1371600"/>
            <a:ext cx="2359286" cy="3038475"/>
          </a:xfrm>
          <a:prstGeom prst="rect">
            <a:avLst/>
          </a:prstGeom>
          <a:noFill/>
        </p:spPr>
      </p:pic>
      <p:pic>
        <p:nvPicPr>
          <p:cNvPr id="2052" name="Picture 4" descr="https://encrypted-tbn1.gstatic.com/images?q=tbn:ANd9GcT63XQuU0mDS4iTo65IWZt-3CTM8ChKkEv2aeqGiFrqbaTXOieB"/>
          <p:cNvPicPr>
            <a:picLocks noChangeAspect="1" noChangeArrowheads="1"/>
          </p:cNvPicPr>
          <p:nvPr/>
        </p:nvPicPr>
        <p:blipFill>
          <a:blip r:embed="rId3" cstate="print"/>
          <a:srcRect/>
          <a:stretch>
            <a:fillRect/>
          </a:stretch>
        </p:blipFill>
        <p:spPr bwMode="auto">
          <a:xfrm>
            <a:off x="1905000" y="1381708"/>
            <a:ext cx="2286000" cy="3047418"/>
          </a:xfrm>
          <a:prstGeom prst="rect">
            <a:avLst/>
          </a:prstGeom>
          <a:noFill/>
        </p:spPr>
      </p:pic>
      <p:sp>
        <p:nvSpPr>
          <p:cNvPr id="5" name="TextBox 4"/>
          <p:cNvSpPr txBox="1"/>
          <p:nvPr/>
        </p:nvSpPr>
        <p:spPr>
          <a:xfrm>
            <a:off x="1676400" y="5029200"/>
            <a:ext cx="6019800" cy="646331"/>
          </a:xfrm>
          <a:prstGeom prst="rect">
            <a:avLst/>
          </a:prstGeom>
          <a:noFill/>
        </p:spPr>
        <p:txBody>
          <a:bodyPr wrap="square" rtlCol="0">
            <a:spAutoFit/>
          </a:bodyPr>
          <a:lstStyle/>
          <a:p>
            <a:pPr algn="ctr"/>
            <a:r>
              <a:rPr lang="en-US" dirty="0" smtClean="0"/>
              <a:t>Vedmoorti, Taponistha, Yugrishi Pandit Shriram Sharma Acharyaji and Panram Vandaniya Mata Bhagavatidevi Sharma</a:t>
            </a:r>
            <a:endParaRPr lang="en-US" dirty="0"/>
          </a:p>
        </p:txBody>
      </p:sp>
      <p:sp>
        <p:nvSpPr>
          <p:cNvPr id="6" name="Rectangle 5"/>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05000" y="1371600"/>
            <a:ext cx="22860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2000" y="1371600"/>
            <a:ext cx="23622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228600"/>
            <a:ext cx="7772400" cy="990600"/>
          </a:xfrm>
          <a:prstGeom prst="rect">
            <a:avLst/>
          </a:prstGeom>
        </p:spPr>
        <p:txBody>
          <a:bodyPr/>
          <a:lstStyle/>
          <a:p>
            <a:pPr algn="ctr" fontAlgn="auto">
              <a:spcAft>
                <a:spcPts val="0"/>
              </a:spcAft>
              <a:defRPr/>
            </a:pPr>
            <a:r>
              <a:rPr lang="en-US" sz="3600" b="1" dirty="0" smtClean="0">
                <a:solidFill>
                  <a:schemeClr val="bg1"/>
                </a:solidFill>
                <a:effectLst>
                  <a:outerShdw blurRad="50800" dist="38100" dir="10800000" algn="r" rotWithShape="0">
                    <a:prstClr val="black">
                      <a:alpha val="40000"/>
                    </a:prstClr>
                  </a:outerShdw>
                </a:effectLst>
                <a:latin typeface="Calibri" pitchFamily="34" charset="0"/>
                <a:ea typeface="+mj-ea"/>
                <a:cs typeface="Calibri" pitchFamily="34" charset="0"/>
              </a:rPr>
              <a:t>The</a:t>
            </a:r>
            <a:r>
              <a:rPr lang="en-US" sz="3600" dirty="0" smtClean="0">
                <a:solidFill>
                  <a:schemeClr val="bg1"/>
                </a:solidFill>
                <a:latin typeface="Calibri" pitchFamily="34" charset="0"/>
                <a:cs typeface="Calibri" pitchFamily="34" charset="0"/>
              </a:rPr>
              <a:t> </a:t>
            </a:r>
            <a:r>
              <a:rPr lang="en-US" sz="3600" b="1" dirty="0">
                <a:solidFill>
                  <a:schemeClr val="bg1"/>
                </a:solidFill>
                <a:effectLst>
                  <a:outerShdw blurRad="50800" dist="38100" dir="10800000" algn="r" rotWithShape="0">
                    <a:prstClr val="black">
                      <a:alpha val="40000"/>
                    </a:prstClr>
                  </a:outerShdw>
                </a:effectLst>
                <a:latin typeface="Calibri" pitchFamily="34" charset="0"/>
                <a:ea typeface="+mj-ea"/>
                <a:cs typeface="Calibri" pitchFamily="34" charset="0"/>
              </a:rPr>
              <a:t>Power of Sound </a:t>
            </a:r>
            <a:r>
              <a:rPr lang="en-US" sz="3600" b="1" dirty="0" smtClean="0">
                <a:solidFill>
                  <a:schemeClr val="bg1"/>
                </a:solidFill>
                <a:effectLst>
                  <a:outerShdw blurRad="50800" dist="38100" dir="10800000" algn="r" rotWithShape="0">
                    <a:prstClr val="black">
                      <a:alpha val="40000"/>
                    </a:prstClr>
                  </a:outerShdw>
                </a:effectLst>
                <a:latin typeface="Calibri" pitchFamily="34" charset="0"/>
                <a:ea typeface="+mj-ea"/>
                <a:cs typeface="Calibri" pitchFamily="34" charset="0"/>
              </a:rPr>
              <a:t>is well known</a:t>
            </a:r>
            <a:endParaRPr lang="en-US" sz="3600" b="1" i="1" dirty="0">
              <a:solidFill>
                <a:schemeClr val="bg1"/>
              </a:solidFill>
              <a:effectLst>
                <a:outerShdw blurRad="50800" dist="38100" dir="10800000" algn="r" rotWithShape="0">
                  <a:prstClr val="black">
                    <a:alpha val="40000"/>
                  </a:prstClr>
                </a:outerShdw>
              </a:effectLst>
              <a:latin typeface="Calibri" pitchFamily="34" charset="0"/>
              <a:ea typeface="+mj-ea"/>
              <a:cs typeface="Calibri" pitchFamily="34" charset="0"/>
            </a:endParaRPr>
          </a:p>
        </p:txBody>
      </p:sp>
      <p:sp>
        <p:nvSpPr>
          <p:cNvPr id="4" name="TextBox 3"/>
          <p:cNvSpPr txBox="1"/>
          <p:nvPr/>
        </p:nvSpPr>
        <p:spPr>
          <a:xfrm>
            <a:off x="1524000" y="990600"/>
            <a:ext cx="7162800" cy="6541791"/>
          </a:xfrm>
          <a:prstGeom prst="rect">
            <a:avLst/>
          </a:prstGeom>
          <a:noFill/>
        </p:spPr>
        <p:txBody>
          <a:bodyPr>
            <a:spAutoFit/>
          </a:bodyPr>
          <a:lstStyle/>
          <a:p>
            <a:pPr marL="265113" indent="-265113">
              <a:spcBef>
                <a:spcPts val="250"/>
              </a:spcBef>
              <a:buClr>
                <a:schemeClr val="accent1"/>
              </a:buClr>
              <a:buSzPct val="80000"/>
            </a:pPr>
            <a:r>
              <a:rPr lang="en-US" sz="1600" b="1" dirty="0" smtClean="0">
                <a:solidFill>
                  <a:srgbClr val="0000CC"/>
                </a:solidFill>
                <a:latin typeface="Century Gothic" pitchFamily="34" charset="0"/>
              </a:rPr>
              <a:t>Origin </a:t>
            </a:r>
            <a:r>
              <a:rPr lang="en-US" sz="1600" b="1" dirty="0">
                <a:solidFill>
                  <a:srgbClr val="0000CC"/>
                </a:solidFill>
                <a:latin typeface="Century Gothic" pitchFamily="34" charset="0"/>
              </a:rPr>
              <a:t>of Universe</a:t>
            </a:r>
          </a:p>
          <a:p>
            <a:pPr marL="722313" lvl="1" indent="-265113">
              <a:spcBef>
                <a:spcPts val="250"/>
              </a:spcBef>
              <a:buClr>
                <a:schemeClr val="accent1"/>
              </a:buClr>
              <a:buSzPct val="80000"/>
              <a:buFont typeface="Wingdings" pitchFamily="2" charset="2"/>
              <a:buChar char="Ø"/>
            </a:pPr>
            <a:r>
              <a:rPr lang="en-US" sz="1200" b="1" dirty="0">
                <a:latin typeface="Century Gothic" pitchFamily="34" charset="0"/>
              </a:rPr>
              <a:t>Big Bang Theory</a:t>
            </a:r>
          </a:p>
          <a:p>
            <a:pPr marL="722313" lvl="1" indent="-265113">
              <a:spcBef>
                <a:spcPts val="250"/>
              </a:spcBef>
              <a:buClr>
                <a:schemeClr val="accent1"/>
              </a:buClr>
              <a:buSzPct val="80000"/>
              <a:buFont typeface="Wingdings" pitchFamily="2" charset="2"/>
              <a:buChar char="Ø"/>
            </a:pPr>
            <a:r>
              <a:rPr lang="en-US" sz="1200" b="1" dirty="0">
                <a:latin typeface="Century Gothic" pitchFamily="34" charset="0"/>
              </a:rPr>
              <a:t>Vedic affirmation of the eternal omnipresent Omkar</a:t>
            </a:r>
          </a:p>
          <a:p>
            <a:pPr marL="265113" indent="-265113">
              <a:spcBef>
                <a:spcPts val="250"/>
              </a:spcBef>
              <a:buClr>
                <a:schemeClr val="accent1"/>
              </a:buClr>
              <a:buSzPct val="80000"/>
              <a:buFont typeface="Wingdings 2" pitchFamily="18" charset="2"/>
              <a:buChar char=""/>
            </a:pPr>
            <a:endParaRPr lang="en-US" sz="1300" dirty="0">
              <a:latin typeface="Century Gothic" pitchFamily="34" charset="0"/>
            </a:endParaRPr>
          </a:p>
          <a:p>
            <a:pPr marL="265113" indent="-265113">
              <a:spcBef>
                <a:spcPts val="250"/>
              </a:spcBef>
              <a:buClr>
                <a:schemeClr val="accent1"/>
              </a:buClr>
              <a:buSzPct val="80000"/>
            </a:pPr>
            <a:r>
              <a:rPr lang="en-US" sz="1600" b="1" dirty="0" smtClean="0">
                <a:solidFill>
                  <a:srgbClr val="0000CC"/>
                </a:solidFill>
                <a:latin typeface="Century Gothic" pitchFamily="34" charset="0"/>
              </a:rPr>
              <a:t>Medical </a:t>
            </a:r>
            <a:r>
              <a:rPr lang="en-US" sz="1600" b="1" dirty="0">
                <a:solidFill>
                  <a:srgbClr val="0000CC"/>
                </a:solidFill>
                <a:latin typeface="Century Gothic" pitchFamily="34" charset="0"/>
              </a:rPr>
              <a:t>field</a:t>
            </a: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Infrasound</a:t>
            </a: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 Ultrasound</a:t>
            </a:r>
          </a:p>
          <a:p>
            <a:pPr marL="722313" lvl="1" indent="-265113">
              <a:spcBef>
                <a:spcPts val="250"/>
              </a:spcBef>
              <a:buClr>
                <a:schemeClr val="accent1"/>
              </a:buClr>
              <a:buSzPct val="80000"/>
              <a:buFont typeface="Wingdings" pitchFamily="2" charset="2"/>
              <a:buChar char="Ø"/>
            </a:pPr>
            <a:r>
              <a:rPr lang="en-US" sz="1300" b="1" dirty="0" smtClean="0">
                <a:latin typeface="Century Gothic" pitchFamily="34" charset="0"/>
              </a:rPr>
              <a:t>EEG</a:t>
            </a:r>
            <a:endParaRPr lang="en-US" sz="1300" b="1" dirty="0">
              <a:latin typeface="Century Gothic" pitchFamily="34" charset="0"/>
            </a:endParaRP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 Echocardiograms</a:t>
            </a: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 NMR-MRI</a:t>
            </a:r>
          </a:p>
          <a:p>
            <a:pPr marL="265113" indent="-265113">
              <a:spcBef>
                <a:spcPts val="250"/>
              </a:spcBef>
              <a:buClr>
                <a:schemeClr val="accent1"/>
              </a:buClr>
              <a:buSzPct val="80000"/>
              <a:buFont typeface="Wingdings 2" pitchFamily="18" charset="2"/>
              <a:buChar char=""/>
            </a:pPr>
            <a:endParaRPr lang="en-US" sz="1300" dirty="0">
              <a:latin typeface="Century Gothic" pitchFamily="34" charset="0"/>
            </a:endParaRPr>
          </a:p>
          <a:p>
            <a:pPr marL="265113" indent="-265113">
              <a:spcBef>
                <a:spcPts val="250"/>
              </a:spcBef>
              <a:buClr>
                <a:schemeClr val="accent1"/>
              </a:buClr>
              <a:buSzPct val="80000"/>
            </a:pPr>
            <a:r>
              <a:rPr lang="en-US" sz="1300" dirty="0">
                <a:latin typeface="Century Gothic" pitchFamily="34" charset="0"/>
              </a:rPr>
              <a:t> </a:t>
            </a:r>
            <a:r>
              <a:rPr lang="en-US" sz="1600" b="1" dirty="0">
                <a:solidFill>
                  <a:srgbClr val="0000CC"/>
                </a:solidFill>
                <a:latin typeface="Century Gothic" pitchFamily="34" charset="0"/>
              </a:rPr>
              <a:t>Emotions (Effect of Music)</a:t>
            </a: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Kindle a lamp, invite clouds &amp; rains in dry sky</a:t>
            </a: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Cure complicated psychiatric &amp; psychosomatic disorders</a:t>
            </a:r>
          </a:p>
          <a:p>
            <a:pPr marL="265113" indent="-265113">
              <a:spcBef>
                <a:spcPts val="250"/>
              </a:spcBef>
              <a:buClr>
                <a:schemeClr val="accent1"/>
              </a:buClr>
              <a:buSzPct val="80000"/>
              <a:buFont typeface="Wingdings 2" pitchFamily="18" charset="2"/>
              <a:buChar char=""/>
            </a:pPr>
            <a:endParaRPr lang="en-US" sz="1300" dirty="0">
              <a:latin typeface="Century Gothic" pitchFamily="34" charset="0"/>
            </a:endParaRPr>
          </a:p>
          <a:p>
            <a:pPr marL="265113" indent="-265113">
              <a:spcBef>
                <a:spcPts val="250"/>
              </a:spcBef>
              <a:buClr>
                <a:schemeClr val="accent1"/>
              </a:buClr>
              <a:buSzPct val="80000"/>
            </a:pPr>
            <a:r>
              <a:rPr lang="en-US" sz="1600" b="1" dirty="0">
                <a:solidFill>
                  <a:srgbClr val="0000CC"/>
                </a:solidFill>
                <a:latin typeface="Century Gothic" pitchFamily="34" charset="0"/>
              </a:rPr>
              <a:t>Voice</a:t>
            </a: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Sharpens one’s personal &amp; social life via communication</a:t>
            </a: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Sympathetic words offer instant healing</a:t>
            </a: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Discouraging words frustrate &amp; discourage</a:t>
            </a:r>
          </a:p>
          <a:p>
            <a:pPr marL="722313" lvl="1" indent="-265113">
              <a:spcBef>
                <a:spcPts val="250"/>
              </a:spcBef>
              <a:buClr>
                <a:schemeClr val="accent1"/>
              </a:buClr>
              <a:buSzPct val="80000"/>
              <a:buFont typeface="Wingdings" pitchFamily="2" charset="2"/>
              <a:buChar char="Ø"/>
            </a:pPr>
            <a:r>
              <a:rPr lang="en-US" sz="1300" b="1" dirty="0">
                <a:latin typeface="Century Gothic" pitchFamily="34" charset="0"/>
              </a:rPr>
              <a:t>Power of speech makes/shakes destiny of societies/nations</a:t>
            </a:r>
          </a:p>
          <a:p>
            <a:pPr marL="265113" indent="-265113">
              <a:buFont typeface="Arial" charset="0"/>
              <a:buChar char="•"/>
            </a:pPr>
            <a:endParaRPr lang="en-US" dirty="0">
              <a:solidFill>
                <a:srgbClr val="7F7F7F"/>
              </a:solidFill>
              <a:latin typeface="Century Gothic" pitchFamily="34" charset="0"/>
            </a:endParaRPr>
          </a:p>
          <a:p>
            <a:pPr marL="265113" indent="-265113">
              <a:buFont typeface="Arial" charset="0"/>
              <a:buChar char="•"/>
            </a:pPr>
            <a:endParaRPr lang="en-US" dirty="0">
              <a:solidFill>
                <a:srgbClr val="7F7F7F"/>
              </a:solidFill>
              <a:latin typeface="Century Gothic" pitchFamily="34" charset="0"/>
            </a:endParaRPr>
          </a:p>
          <a:p>
            <a:pPr marL="722313" lvl="1" indent="-265113">
              <a:spcBef>
                <a:spcPct val="20000"/>
              </a:spcBef>
              <a:buFont typeface="Arial" charset="0"/>
              <a:buChar char="•"/>
            </a:pPr>
            <a:endParaRPr lang="en-US" sz="1300" dirty="0">
              <a:solidFill>
                <a:srgbClr val="7F7F7F"/>
              </a:solidFill>
              <a:latin typeface="Century Gothic" pitchFamily="34" charset="0"/>
            </a:endParaRPr>
          </a:p>
          <a:p>
            <a:pPr marL="722313" lvl="1" indent="-265113">
              <a:buFont typeface="Arial" charset="0"/>
              <a:buChar char="•"/>
            </a:pPr>
            <a:endParaRPr lang="en-US" dirty="0">
              <a:solidFill>
                <a:srgbClr val="7F7F7F"/>
              </a:solidFill>
              <a:latin typeface="Century Gothic" pitchFamily="34" charset="0"/>
            </a:endParaRPr>
          </a:p>
          <a:p>
            <a:pPr marL="722313" lvl="1" indent="-265113">
              <a:buFont typeface="Wingdings" pitchFamily="2" charset="2"/>
              <a:buChar char="Ø"/>
            </a:pPr>
            <a:endParaRPr lang="en-US" dirty="0">
              <a:solidFill>
                <a:srgbClr val="7F7F7F"/>
              </a:solidFill>
              <a:latin typeface="Century Gothic" pitchFamily="34" charset="0"/>
            </a:endParaRPr>
          </a:p>
          <a:p>
            <a:pPr marL="265113" indent="-265113"/>
            <a:endParaRPr lang="en-US" dirty="0">
              <a:latin typeface="Verdana" pitchFamily="34" charset="0"/>
            </a:endParaRPr>
          </a:p>
        </p:txBody>
      </p:sp>
      <p:pic>
        <p:nvPicPr>
          <p:cNvPr id="5" name="Picture 10" descr="5699 copy.png"/>
          <p:cNvPicPr>
            <a:picLocks noChangeAspect="1"/>
          </p:cNvPicPr>
          <p:nvPr/>
        </p:nvPicPr>
        <p:blipFill>
          <a:blip r:embed="rId2" cstate="print"/>
          <a:srcRect/>
          <a:stretch>
            <a:fillRect/>
          </a:stretch>
        </p:blipFill>
        <p:spPr bwMode="auto">
          <a:xfrm>
            <a:off x="7315200" y="4876800"/>
            <a:ext cx="1682750" cy="1646238"/>
          </a:xfrm>
          <a:prstGeom prst="rect">
            <a:avLst/>
          </a:prstGeom>
          <a:noFill/>
          <a:ln w="9525">
            <a:noFill/>
            <a:miter lim="800000"/>
            <a:headEnd/>
            <a:tailEnd/>
          </a:ln>
        </p:spPr>
      </p:pic>
      <p:sp>
        <p:nvSpPr>
          <p:cNvPr id="6" name="Rectangle 5"/>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28600"/>
            <a:ext cx="7098610" cy="523220"/>
          </a:xfrm>
          <a:prstGeom prst="rect">
            <a:avLst/>
          </a:prstGeom>
        </p:spPr>
        <p:txBody>
          <a:bodyPr wrap="none">
            <a:spAutoFit/>
          </a:bodyPr>
          <a:lstStyle/>
          <a:p>
            <a:r>
              <a:rPr lang="en-US" sz="2800" dirty="0" smtClean="0">
                <a:solidFill>
                  <a:schemeClr val="bg1"/>
                </a:solidFill>
              </a:rPr>
              <a:t>Exaltations of Gayatri by Dignified Personalities </a:t>
            </a:r>
          </a:p>
        </p:txBody>
      </p:sp>
      <p:pic>
        <p:nvPicPr>
          <p:cNvPr id="5" name="Picture 2" descr="http://ts4.mm.bing.net/th?id=I4512422211289571&amp;pid=1.7&amp;w=111&amp;h=149&amp;c=7&amp;rs=1"/>
          <p:cNvPicPr>
            <a:picLocks noChangeAspect="1" noChangeArrowheads="1"/>
          </p:cNvPicPr>
          <p:nvPr/>
        </p:nvPicPr>
        <p:blipFill>
          <a:blip r:embed="rId2" cstate="print"/>
          <a:srcRect r="6306" b="14094"/>
          <a:stretch>
            <a:fillRect/>
          </a:stretch>
        </p:blipFill>
        <p:spPr bwMode="auto">
          <a:xfrm>
            <a:off x="685800" y="1524000"/>
            <a:ext cx="990600" cy="1219200"/>
          </a:xfrm>
          <a:prstGeom prst="rect">
            <a:avLst/>
          </a:prstGeom>
          <a:noFill/>
        </p:spPr>
      </p:pic>
      <p:sp>
        <p:nvSpPr>
          <p:cNvPr id="6" name="TextBox 5"/>
          <p:cNvSpPr txBox="1"/>
          <p:nvPr/>
        </p:nvSpPr>
        <p:spPr>
          <a:xfrm>
            <a:off x="1828800" y="914400"/>
            <a:ext cx="7315200" cy="1846659"/>
          </a:xfrm>
          <a:prstGeom prst="rect">
            <a:avLst/>
          </a:prstGeom>
          <a:noFill/>
        </p:spPr>
        <p:txBody>
          <a:bodyPr wrap="square" rtlCol="0">
            <a:spAutoFit/>
          </a:bodyPr>
          <a:lstStyle/>
          <a:p>
            <a:endParaRPr lang="en-US" sz="2400" dirty="0" smtClean="0">
              <a:solidFill>
                <a:srgbClr val="000099"/>
              </a:solidFill>
            </a:endParaRPr>
          </a:p>
          <a:p>
            <a:r>
              <a:rPr lang="en-US" dirty="0" smtClean="0"/>
              <a:t/>
            </a:r>
            <a:br>
              <a:rPr lang="en-US" dirty="0" smtClean="0"/>
            </a:br>
            <a:r>
              <a:rPr lang="en-US" dirty="0" smtClean="0">
                <a:solidFill>
                  <a:srgbClr val="0000CC"/>
                </a:solidFill>
              </a:rPr>
              <a:t>It is the </a:t>
            </a:r>
            <a:r>
              <a:rPr lang="en-US" i="1" dirty="0" smtClean="0">
                <a:solidFill>
                  <a:srgbClr val="0000CC"/>
                </a:solidFill>
              </a:rPr>
              <a:t>Gayatri</a:t>
            </a:r>
            <a:r>
              <a:rPr lang="en-US" dirty="0" smtClean="0">
                <a:solidFill>
                  <a:srgbClr val="0000CC"/>
                </a:solidFill>
              </a:rPr>
              <a:t> Mantra which has awakened India and which is so simple as can be chanted in one breath, There can be no scope for any logical discussion, difference of opinion or any dispute in the study of this holy Mantra.     </a:t>
            </a:r>
            <a:r>
              <a:rPr lang="en-US" dirty="0" smtClean="0"/>
              <a:t>_ _ _ _ _  </a:t>
            </a:r>
            <a:r>
              <a:rPr lang="en-US" b="1" dirty="0" smtClean="0">
                <a:solidFill>
                  <a:srgbClr val="0000CC"/>
                </a:solidFill>
              </a:rPr>
              <a:t>Rabindranath Tagore</a:t>
            </a:r>
          </a:p>
        </p:txBody>
      </p:sp>
      <p:pic>
        <p:nvPicPr>
          <p:cNvPr id="30722" name="Picture 2" descr="https://encrypted-tbn3.google.com/images?q=tbn:ANd9GcT7F8aunaczjVayLApk942LSaGVU2xGbcslReUH-LTIXgpMeufg"/>
          <p:cNvPicPr>
            <a:picLocks noChangeAspect="1" noChangeArrowheads="1"/>
          </p:cNvPicPr>
          <p:nvPr/>
        </p:nvPicPr>
        <p:blipFill>
          <a:blip r:embed="rId3" cstate="print"/>
          <a:srcRect/>
          <a:stretch>
            <a:fillRect/>
          </a:stretch>
        </p:blipFill>
        <p:spPr bwMode="auto">
          <a:xfrm>
            <a:off x="7315200" y="3200400"/>
            <a:ext cx="1371600" cy="1371601"/>
          </a:xfrm>
          <a:prstGeom prst="rect">
            <a:avLst/>
          </a:prstGeom>
          <a:noFill/>
        </p:spPr>
      </p:pic>
      <p:sp>
        <p:nvSpPr>
          <p:cNvPr id="9" name="TextBox 8"/>
          <p:cNvSpPr txBox="1"/>
          <p:nvPr/>
        </p:nvSpPr>
        <p:spPr>
          <a:xfrm>
            <a:off x="457200" y="3276600"/>
            <a:ext cx="6781800" cy="1477328"/>
          </a:xfrm>
          <a:prstGeom prst="rect">
            <a:avLst/>
          </a:prstGeom>
          <a:noFill/>
        </p:spPr>
        <p:txBody>
          <a:bodyPr wrap="square" rtlCol="0">
            <a:spAutoFit/>
          </a:bodyPr>
          <a:lstStyle/>
          <a:p>
            <a:r>
              <a:rPr lang="en-US" b="1" dirty="0" smtClean="0">
                <a:solidFill>
                  <a:srgbClr val="0000CC"/>
                </a:solidFill>
              </a:rPr>
              <a:t>Mahatma Gandhi: </a:t>
            </a:r>
            <a:r>
              <a:rPr lang="en-US" dirty="0" smtClean="0">
                <a:solidFill>
                  <a:srgbClr val="0000CC"/>
                </a:solidFill>
              </a:rPr>
              <a:t>Constant chanting of Gayatri Mantra is very useful in healing the diseased and elevating the soul. </a:t>
            </a:r>
            <a:r>
              <a:rPr lang="en-US" i="1" dirty="0" smtClean="0">
                <a:solidFill>
                  <a:srgbClr val="0000CC"/>
                </a:solidFill>
              </a:rPr>
              <a:t>Gayatri </a:t>
            </a:r>
            <a:r>
              <a:rPr lang="en-US" dirty="0" smtClean="0">
                <a:solidFill>
                  <a:srgbClr val="0000CC"/>
                </a:solidFill>
              </a:rPr>
              <a:t>Japa is practiced with a steady mind and pure heart is capable of removing obstacles and calamities during bad times. </a:t>
            </a:r>
          </a:p>
          <a:p>
            <a:endParaRPr lang="en-US" dirty="0"/>
          </a:p>
        </p:txBody>
      </p:sp>
      <p:pic>
        <p:nvPicPr>
          <p:cNvPr id="30724" name="Picture 4" descr="https://encrypted-tbn3.google.com/images?q=tbn:ANd9GcTVcEmbiEpAHVaakiWEPVJ-D48_-PqF3obrnQDpfpvunuXTezgC"/>
          <p:cNvPicPr>
            <a:picLocks noChangeAspect="1" noChangeArrowheads="1"/>
          </p:cNvPicPr>
          <p:nvPr/>
        </p:nvPicPr>
        <p:blipFill>
          <a:blip r:embed="rId4" cstate="print"/>
          <a:srcRect l="7960" t="3187" r="4478"/>
          <a:stretch>
            <a:fillRect/>
          </a:stretch>
        </p:blipFill>
        <p:spPr bwMode="auto">
          <a:xfrm>
            <a:off x="533400" y="4572000"/>
            <a:ext cx="1447800" cy="1998951"/>
          </a:xfrm>
          <a:prstGeom prst="rect">
            <a:avLst/>
          </a:prstGeom>
          <a:noFill/>
        </p:spPr>
      </p:pic>
      <p:sp>
        <p:nvSpPr>
          <p:cNvPr id="11" name="TextBox 10"/>
          <p:cNvSpPr txBox="1"/>
          <p:nvPr/>
        </p:nvSpPr>
        <p:spPr>
          <a:xfrm>
            <a:off x="2209800" y="4800600"/>
            <a:ext cx="6629400" cy="2031325"/>
          </a:xfrm>
          <a:prstGeom prst="rect">
            <a:avLst/>
          </a:prstGeom>
          <a:noFill/>
        </p:spPr>
        <p:txBody>
          <a:bodyPr wrap="square" rtlCol="0">
            <a:spAutoFit/>
          </a:bodyPr>
          <a:lstStyle/>
          <a:p>
            <a:r>
              <a:rPr lang="en-US" b="1" dirty="0" smtClean="0">
                <a:solidFill>
                  <a:srgbClr val="0000CC"/>
                </a:solidFill>
              </a:rPr>
              <a:t>Swami Vivekanand</a:t>
            </a:r>
            <a:r>
              <a:rPr lang="en-US" b="1" dirty="0" smtClean="0">
                <a:solidFill>
                  <a:srgbClr val="7030A0"/>
                </a:solidFill>
              </a:rPr>
              <a:t>:</a:t>
            </a:r>
            <a:r>
              <a:rPr lang="en-US" dirty="0" smtClean="0">
                <a:solidFill>
                  <a:srgbClr val="7030A0"/>
                </a:solidFill>
              </a:rPr>
              <a:t> </a:t>
            </a:r>
            <a:r>
              <a:rPr lang="en-US" dirty="0" smtClean="0">
                <a:solidFill>
                  <a:srgbClr val="0000CC"/>
                </a:solidFill>
              </a:rPr>
              <a:t>Only that thing should be asked for from a king which befits his dignity. The only thing fit to pray from God is wisdom. God grants wisdom only to those with whom he is pleased. Wisdom makes a man go on the right path. Man gets all sorts of happiness by Sat karmas. </a:t>
            </a:r>
            <a:r>
              <a:rPr lang="en-US" i="1" dirty="0" smtClean="0">
                <a:solidFill>
                  <a:srgbClr val="0000CC"/>
                </a:solidFill>
              </a:rPr>
              <a:t>Gayatri</a:t>
            </a:r>
            <a:r>
              <a:rPr lang="en-US" dirty="0" smtClean="0">
                <a:solidFill>
                  <a:srgbClr val="0000CC"/>
                </a:solidFill>
              </a:rPr>
              <a:t> Mantra is a Mantra for wisdom and hence it is called the crown of all Mantra. </a:t>
            </a:r>
          </a:p>
          <a:p>
            <a:endParaRPr lang="en-US" dirty="0"/>
          </a:p>
        </p:txBody>
      </p:sp>
      <p:sp>
        <p:nvSpPr>
          <p:cNvPr id="10" name="Rectangle 9"/>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800" y="1524000"/>
            <a:ext cx="9906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15200" y="3200400"/>
            <a:ext cx="13716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3400" y="4572000"/>
            <a:ext cx="14478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17410" name="AutoShape 2" descr="Yajnavalkya"/>
          <p:cNvSpPr>
            <a:spLocks noChangeAspect="1" noChangeArrowheads="1"/>
          </p:cNvSpPr>
          <p:nvPr/>
        </p:nvSpPr>
        <p:spPr bwMode="auto">
          <a:xfrm>
            <a:off x="155575" y="-852488"/>
            <a:ext cx="1104900" cy="17907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412" name="AutoShape 4" descr="Yajnavalkya"/>
          <p:cNvSpPr>
            <a:spLocks noChangeAspect="1" noChangeArrowheads="1"/>
          </p:cNvSpPr>
          <p:nvPr/>
        </p:nvSpPr>
        <p:spPr bwMode="auto">
          <a:xfrm>
            <a:off x="155575" y="-852488"/>
            <a:ext cx="1104900" cy="17907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414" name="AutoShape 6" descr="Yajnavalkya"/>
          <p:cNvSpPr>
            <a:spLocks noChangeAspect="1" noChangeArrowheads="1"/>
          </p:cNvSpPr>
          <p:nvPr/>
        </p:nvSpPr>
        <p:spPr bwMode="auto">
          <a:xfrm>
            <a:off x="155575" y="-852488"/>
            <a:ext cx="1104900" cy="17907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7416" name="Picture 8" descr="https://encrypted-tbn3.google.com/images?q=tbn:ANd9GcQ3yFKkRJ6PWR_61SvI5RNgbb6Fst_YZ3TaWDQmOXwRRQJIqYYb"/>
          <p:cNvPicPr>
            <a:picLocks noChangeAspect="1" noChangeArrowheads="1"/>
          </p:cNvPicPr>
          <p:nvPr/>
        </p:nvPicPr>
        <p:blipFill>
          <a:blip r:embed="rId3" cstate="print"/>
          <a:srcRect/>
          <a:stretch>
            <a:fillRect/>
          </a:stretch>
        </p:blipFill>
        <p:spPr bwMode="auto">
          <a:xfrm>
            <a:off x="457201" y="457201"/>
            <a:ext cx="1149349" cy="1523999"/>
          </a:xfrm>
          <a:prstGeom prst="rect">
            <a:avLst/>
          </a:prstGeom>
          <a:noFill/>
        </p:spPr>
      </p:pic>
      <p:sp>
        <p:nvSpPr>
          <p:cNvPr id="8" name="TextBox 7"/>
          <p:cNvSpPr txBox="1"/>
          <p:nvPr/>
        </p:nvSpPr>
        <p:spPr>
          <a:xfrm>
            <a:off x="1752600" y="533400"/>
            <a:ext cx="7086600" cy="2308324"/>
          </a:xfrm>
          <a:prstGeom prst="rect">
            <a:avLst/>
          </a:prstGeom>
          <a:noFill/>
        </p:spPr>
        <p:txBody>
          <a:bodyPr wrap="square" rtlCol="0">
            <a:spAutoFit/>
          </a:bodyPr>
          <a:lstStyle/>
          <a:p>
            <a:r>
              <a:rPr lang="en-US" b="1" dirty="0" smtClean="0">
                <a:solidFill>
                  <a:srgbClr val="0000CC"/>
                </a:solidFill>
              </a:rPr>
              <a:t>Yogiraj Yagnyavalkya:</a:t>
            </a:r>
            <a:r>
              <a:rPr lang="en-US" dirty="0" smtClean="0">
                <a:solidFill>
                  <a:srgbClr val="0000CC"/>
                </a:solidFill>
              </a:rPr>
              <a:t> </a:t>
            </a:r>
            <a:r>
              <a:rPr lang="en-US" i="1" dirty="0" smtClean="0">
                <a:solidFill>
                  <a:srgbClr val="0000CC"/>
                </a:solidFill>
              </a:rPr>
              <a:t>Gayatri</a:t>
            </a:r>
            <a:r>
              <a:rPr lang="en-US" dirty="0" smtClean="0">
                <a:solidFill>
                  <a:srgbClr val="0000CC"/>
                </a:solidFill>
              </a:rPr>
              <a:t> is the mother of Vedas, it destroys sins and there is no other greater purifying mantra than </a:t>
            </a:r>
            <a:r>
              <a:rPr lang="en-US" i="1" dirty="0" smtClean="0">
                <a:solidFill>
                  <a:srgbClr val="0000CC"/>
                </a:solidFill>
              </a:rPr>
              <a:t>Gayatri</a:t>
            </a:r>
            <a:r>
              <a:rPr lang="en-US" dirty="0" smtClean="0">
                <a:solidFill>
                  <a:srgbClr val="0000CC"/>
                </a:solidFill>
              </a:rPr>
              <a:t> on this earth as well as in the heavens. Just as there is no better place of pilgrimage than Ganga, there is no mantra superior to Gayatri mantra. The one who masters Gayatri becomes master of all knowledge. A dwij who is not devoted to </a:t>
            </a:r>
            <a:r>
              <a:rPr lang="en-US" i="1" dirty="0" smtClean="0">
                <a:solidFill>
                  <a:srgbClr val="0000CC"/>
                </a:solidFill>
              </a:rPr>
              <a:t>Gayatri</a:t>
            </a:r>
            <a:r>
              <a:rPr lang="en-US" dirty="0" smtClean="0">
                <a:solidFill>
                  <a:srgbClr val="0000CC"/>
                </a:solidFill>
              </a:rPr>
              <a:t> is like a shoodra. He who does not know </a:t>
            </a:r>
            <a:r>
              <a:rPr lang="en-US" i="1" dirty="0" smtClean="0">
                <a:solidFill>
                  <a:srgbClr val="0000CC"/>
                </a:solidFill>
              </a:rPr>
              <a:t>Gayatri</a:t>
            </a:r>
            <a:r>
              <a:rPr lang="en-US" dirty="0" smtClean="0">
                <a:solidFill>
                  <a:srgbClr val="0000CC"/>
                </a:solidFill>
              </a:rPr>
              <a:t> gets deprived of Brahmantva and becomes sinful.</a:t>
            </a:r>
          </a:p>
          <a:p>
            <a:endParaRPr lang="en-US" dirty="0"/>
          </a:p>
        </p:txBody>
      </p:sp>
      <p:pic>
        <p:nvPicPr>
          <p:cNvPr id="17418" name="Picture 10" descr="https://encrypted-tbn2.google.com/images?q=tbn:ANd9GcTNsAKYrEivB1tsmGRkZZQ_RtVnpiJw7Iphcd-w8Cb5f_ZOKuX7TQ"/>
          <p:cNvPicPr>
            <a:picLocks noChangeAspect="1" noChangeArrowheads="1"/>
          </p:cNvPicPr>
          <p:nvPr/>
        </p:nvPicPr>
        <p:blipFill>
          <a:blip r:embed="rId4" cstate="print"/>
          <a:srcRect l="8667" t="4167" r="9000"/>
          <a:stretch>
            <a:fillRect/>
          </a:stretch>
        </p:blipFill>
        <p:spPr bwMode="auto">
          <a:xfrm>
            <a:off x="7391400" y="2819400"/>
            <a:ext cx="1447800" cy="1752601"/>
          </a:xfrm>
          <a:prstGeom prst="rect">
            <a:avLst/>
          </a:prstGeom>
          <a:noFill/>
        </p:spPr>
      </p:pic>
      <p:sp>
        <p:nvSpPr>
          <p:cNvPr id="10" name="TextBox 9"/>
          <p:cNvSpPr txBox="1"/>
          <p:nvPr/>
        </p:nvSpPr>
        <p:spPr>
          <a:xfrm>
            <a:off x="457200" y="2819400"/>
            <a:ext cx="6781800" cy="1754326"/>
          </a:xfrm>
          <a:prstGeom prst="rect">
            <a:avLst/>
          </a:prstGeom>
          <a:noFill/>
        </p:spPr>
        <p:txBody>
          <a:bodyPr wrap="square" rtlCol="0">
            <a:spAutoFit/>
          </a:bodyPr>
          <a:lstStyle/>
          <a:p>
            <a:r>
              <a:rPr lang="en-US" b="1" dirty="0" smtClean="0">
                <a:solidFill>
                  <a:srgbClr val="0000CC"/>
                </a:solidFill>
              </a:rPr>
              <a:t>Jagat Guru Shankaracharya:</a:t>
            </a:r>
            <a:r>
              <a:rPr lang="en-US" dirty="0" smtClean="0">
                <a:solidFill>
                  <a:srgbClr val="0000CC"/>
                </a:solidFill>
              </a:rPr>
              <a:t> It is beyond human competence to describe the glory of </a:t>
            </a:r>
            <a:r>
              <a:rPr lang="en-US" i="1" dirty="0" smtClean="0">
                <a:solidFill>
                  <a:srgbClr val="0000CC"/>
                </a:solidFill>
              </a:rPr>
              <a:t>Gayatri</a:t>
            </a:r>
            <a:r>
              <a:rPr lang="en-US" dirty="0" smtClean="0">
                <a:solidFill>
                  <a:srgbClr val="0000CC"/>
                </a:solidFill>
              </a:rPr>
              <a:t>. Nothing is more important in the world than to attain spiritual wisdom, which is inspired by </a:t>
            </a:r>
            <a:r>
              <a:rPr lang="en-US" i="1" dirty="0" smtClean="0">
                <a:solidFill>
                  <a:srgbClr val="0000CC"/>
                </a:solidFill>
              </a:rPr>
              <a:t>Gayatri</a:t>
            </a:r>
            <a:r>
              <a:rPr lang="en-US" dirty="0" smtClean="0">
                <a:solidFill>
                  <a:srgbClr val="0000CC"/>
                </a:solidFill>
              </a:rPr>
              <a:t> </a:t>
            </a:r>
            <a:r>
              <a:rPr lang="en-US" i="1" dirty="0" smtClean="0">
                <a:solidFill>
                  <a:srgbClr val="0000CC"/>
                </a:solidFill>
              </a:rPr>
              <a:t>Sadhana. Gayatri</a:t>
            </a:r>
            <a:r>
              <a:rPr lang="en-US" dirty="0" smtClean="0">
                <a:solidFill>
                  <a:srgbClr val="0000CC"/>
                </a:solidFill>
              </a:rPr>
              <a:t> is the primordial mantra. Its sadhana destroys sins and promotes virtues.</a:t>
            </a:r>
          </a:p>
          <a:p>
            <a:endParaRPr lang="en-US" dirty="0"/>
          </a:p>
        </p:txBody>
      </p:sp>
      <p:sp>
        <p:nvSpPr>
          <p:cNvPr id="17420" name="AutoShape 12" descr="data:image/jpeg;base64,/9j/4AAQSkZJRgABAQAAAQABAAD/2wCEAAkGBhQSEBQUExQUFRQWGBUWFxcUFRQUFxUUFBcVFBUUFxUXHCYeFxwkGRQUHy8gJCcpLCwsFR4xNTAqNSYrLCkBCQoKDgwOGg8PGiwkHyQsLCwsKSwsLCwsLCwsLCwsLCwpLCwsLCwsLCwsLCwsLCwsLCwsLCwsLCksLCwsLCwsLP/AABEIAQMAwgMBIgACEQEDEQH/xAAcAAABBQEBAQAAAAAAAAAAAAAFAAIDBAYBBwj/xAA7EAABAwIEBAUCBAQGAgMAAAABAAIRAwQFEiExBkFRYRMicYGRscEyodHwB1Lh8RQjQkOCkhZTFRdi/8QAGQEAAwEBAQAAAAAAAAAAAAAAAgMEAQAF/8QAJxEAAgICAgEEAgMBAQAAAAAAAAECEQMhEjEEEyJBUTJhgZHwIxT/2gAMAwEAAhEDEQA/AImU1OymkxisMYvIs9BITKasMprjGKdjUJom01KGJNapQFho0NTg1OAXYXHDQ1Oypwaux6LUr6OOwlARGzw0OBk7dEZtMLpR+EE99U+PjyfYl5YozAYnZVq3YLSP+mPlRHh5h6g9j+qP/wA0jPWiZkNXcqN1uHHD8LgfXRDq1g9u7T9kqWKUe0GpxfTKuVcLFLlSypYZD4aaWKxkTS1cYVXU1E6mrhao3MXGlJ1NQPpq+9iicxccUPCSVnIkts4HsYrDGprWqdjUJw5jVK1q41qlAWGiAT4TQnhYcdC7C6AsrxHj+Zxo0zoNHkcz/KD0TMcHN0gJzUFbCV3xA0OyU4c7YnkD91PaMkFz9XbyNtEBwuwgNkau/qtpY2AawNMwQHSvSjijjWiJ5JTewrhWbJm+PRFqdIkhw6IfQcQBoQNe0HYBELDUabNGX3G5Wmtkj7gtEnrH9Uqd/wA/9PVQX7w5hBOWTlk8teSFYhRdSLWsLdfwg7unvzWmGoY+V0rN2eLOHlfGZsRBnMOiIMvyWydJMgGAQDyRWDRPdYSx+sQeo0QW8wtzNRqEaF7I9N+a7445pU8cZjIzcTLppai+IWA/Ez3H3CGEKCcHB0yqMlJWRFqY5qnhNLUARWdTUb6atFiY5i6jin4aSsZF1ccCGtUzQmNCkahCJAngJjSngrDhwTgmhNuK+Rs7nkOp6LUm3SObrYPx/FPCpkA+d2g7Dm5ZCztiRJk+Zvv1RXEKReXvOsga9NenRMwG1J9s2npoCvVw41jj+zzcs3kkarALYFwcdoJ9o27K1c4sHvDWfhGgLexH0VG6uQy3DB+IuAk845ekoTSrOBdGhg5SOTufyl5cq6KcOFvdG5FwXs8pOkHrP6EEI7hdAtpjNuQJ9eZWRwBj3tmQAQdNfM7+y1tLNzESB/ZMg7imKnGpNFG6plwcQAS3fpOhntCs0rMVaYLhBjQ/y+ivULQNbEb79ypqbYEI0AZmpYEuZI8w0kaTH6hX79kscQ2SBp+o9EUbQEyP3KcaAhccBsJs4bLvMTr7+yI1bIOCkp040GynC7s4EnyackKvKYDjC0F7bk6hD69j5Z5jT5S8kOSoOEqYHhcIT3NhNheaWDYTHNUsLhC04r5UlLlSXHAMJ7UxPalhEgCcE0J4Cw0cCgGKXhNSRsNB09UauamVhPt7lZLFr8GQB29Fb4sVuTJfIlqkdfdkxlO4M9IUmFP/ABCdImdeu0hCKNYwIMQZ90VpTl00noI/Z7p+TIqAxYm2E7ohztS4gajQblWrG0ga81FZ2ZMSTOkac+qM2tr5+ZiN9l5mSfJ6PWxx4R2W8JeGEzvBI++q0VtieZoA+ShFGzEzGqJW9unY8k0qJMsYN2Wad+4GCZHVPNyXc1wU1L4IhPXN/Ih8V8HaVcgKU3Khc1dbTRKUloFpPZO1ynCq02wrTE+DFSQiFF4QUyUJoBl8Rtcr+xVTKtDjdGWT0QBednjUyzG7iMhLKnriSMGQkupLjDPJ4UYUgSxg8J6Y1PCw0rYk+Ge/0BWBrOzOcT1K3GMuhk9M30WHbqQrIaxone8jLVnQzOgBafDrHWenuEMwugDvp91pcPpFx207CI+FNllei/HDirH2NqS+RtqAT1C09vh0NkwD6ofh+FuzZjl3PwVoKVGBH9VuKF7aE5sn0yOjbaaKy2gBqu5gAkHKtJIkbbHhoTkzxAmseUfJA0Slq4F0FOYFvZnQmKwxRgaqYBNgqFyYlxdSTACC8ZLHDsssQtc4LK12Q5w7n6qTyV0yjC+0QwlCdC5CjKBkJJ6S0wzLVIFECpQlDRwTwo5Tg5YaUsZbLR6O+ix9Kl+X1W1xAjL8/mFjH3MP2MSdNlUn/wA1/IEI3kf8GhweiAJcdenT3Wqsq8MGo11LQOfRYnCKrQ/NUJJGhaDAA9VrLK8LsvhUSNdXEE6ep00UsvyLpR9poLN0xOx1H7CMNjmfhBMNrOM5hMaDbTqNO6v0nk65YVGOVI8/JHZPXr5fRV6VUv12B2J+yp316S8NZBPMkSG+yv2dDYklx5n7Dot5cpUjuPGNsnp0z7dT+inDE8NXSFQoUTuVjAU4JE9l30RUYcp1NVbCovbOvMKZlTRFCVaYMo2WVxNY5OTk7FHCs1fN/wAx3qtDXrho1WcvKwNR0eY7w3Ux9lP5H4j8K2RQlC4xxO4IPQ/qE5RlA2El2F1acZIJ4UYK4+okjhVKmq5nUUpwKwNHau3usdWjxXdiT1Mytk4SCFjMQAFxHcE+qfDcK/3+0YtTCuHURGfQnoZ6/mvQMGc5zc73TEeWIgRosNa31GmQ5z+giPco5h3FjBOoIfo0CNx1SN3ZXkVxpG5p0Rl00/LupHtGQ9hzQzDMYa9uYkZWjrt6ooKoeyWkahURaa0ebOLi9lSytiXlzhv9OSJeKGBPoM0UdahPZMjBxjoW5cnsG3XEjg7K2m54icwiAhN9xs9g/CG857I1WFJszElYrifG6OfIIJG7ummkDl9fRd6tfsbDCpv6DdtxDWMHylp21Gb/AKrQ4bjIfAOjl59hTg50084d1OVwn0K1lvVcIFdn/NgIE9xu380Mc/2gsnj8emafNITWqC1OgIdmB5z91LVT3LVklbokpVdVZQp9SDKu29yHeqLFkXTBnD5B/Ell4tLLMGQlhWEso0wAPXv3Kv3GphQtuBr2QyrnbCi3w4oqYlaAtzN0ggn02KHIqH5w9vIgoWEidPaGxuqZyEl1JDRpjMyhe6SuVKijlIKUShOBUbVI0LgijjGPMtgC7c7CfzWJvcQ8Ws6pTJ8xAaOcrRcY4V4nhu6S0/UfdAbGk2lUaSNGmfZU4+KjfyKkpOX6+yVuAkQ6tUDXESGGS6D9Fdw/Bnh0h4I55Z17IHa13XF0Tm1c4gF34RGw76RoilzcVKFXI99QhpafKcoLdCduo7p/HJXYh5MMX0wy+9db5nZJJmdS0x6bKthH8S306zWkuDNoJkD9EJxvFw99d7DUpsLv8lj5f5IiDv8AXmswXFzmyIMjSN9UKwfMhk/K+IL+0fU2BYiarWkAAETvKJXIEQsd/Dd58ESdgBHRbC52WY3ePYrLHjkpGKx+k5tUsZLnOEiNQBynpqsrZ8I0xVqivVHiZC4NzAS52oJM/kt/i1AlpkkemhI6SsKcNDqjm5Ik9Mx/NRqXCVnoxj6uOjFYHeMp3bRcMfVptLmljXRJMgEagCCvTGUXMoU/8D44drmZWealLLOxc7Z0bZdFcwjhqi0NIDYG/kBPytKK4awBrS6BEwIHr/RUyzc11REsXpvuwbh1dzPxaE/syPujlK6zN+/L2QbJmdrBPpr/AGRegCBqk4rWg8tPZHVdKfZAyE91Pmu226bFe5CZP2klzIJPoqNtilM1HU4IeNwfqFcv6kCN50WX4naaYbVbo5uhPVpW5JNS0biipKmadzAII56IfUb5j6/1VThnEjXoGdYKtN3Pr9NPssuzmq0NyJJ6S6jDzcu1XQVFKeFOVomapmlQgKUFYGVcboF9B0bjzD23HxK8/vbgkx+yvSTU+FgeJsNNGtI/A8eXsebf3yTsL3QvLpArC6TnVJGsbDp7Lb2NkMkuaHu6lpkdtUE4btP8yfT27dz2Wxc/Kz9EWbJukdhw0uTMnj0knQDQ6dFn7C2zOLjy2WixOXvM6fdDrVnmDep+iODqNHZIqU7Pav4eUiKAOkaeveVsS2Vk+DqgbRaNBpsFqWEo8DXGiXyU/UbIq1iHboZXwmJj55o0XKrXqlZkhEHHOSBb35NOfYfdcqXgDZKmrR7oFdWDnv5x17qOTa6K4JS7DGGEHUjdGRSlD8EsstNv9dPlFQxU4oe3ZNll7tED26LlmzzlTVtkyyGpKYl70Lb9rO3B83wFgOO8VL3+AzeYMcyeS31yd41IGnryWYwjhLLW8aqZfJMb6lBktukMxtJWwhgGGeBbNZEGJd3KeGq9ePyiOZ+gVJdVaMu9iSSSWHHmAU1MKuCrFNymLETgJhckXJi4MeChHFlLNQaInzt+6LNKixG18Sk5o3iR6jULYunZjVoEYGzK4H5RWvezMbQT20QCxrl7gOm4P0WwtsKc9nbbT0Q5NStlUWuJi8XeJA566+u6G4EPEuwBsIH6rWcT8PFlMvMSNUAwfD3UXsrASwxJ6GdQY2VEZpwZLKD5quj2DB7XK9sAQQJPcbaLQ3L3MbLRPZCeH6ge0Ojf3V6/4gpsJaPO8f6G6kH/APUfh91uJKMLbomy8pZKqyFt1VcdoUV1nbqNTG3X35FZH/7SuHXXg0bNrmh0Fxc4aDczELc/4vO0EiJHWY91jSrvZu4voF0MSZXEAwRoRsQe6KUKA0WYxzDCXeJRdkqD4f2P6q3gfEkkU6oLakbH9UqD3sbOFq4f0a+k0DZdqOhR0KkhNqElXXrR59b2NrVJU9qICiZSU7REooR3bMk9UQ1njN++SVKoDsFSxW9FLK4yQTGmsz2XRftLYZPuCI+UuWpBpXE5eGXz0EfqogkF1AEKUl2Elxh5S1WaZVWmVZaVKy5DnOXQoyU9pWGj2hTAKNrk7OuNsE3NgKdyHAeWpv2fz+d/legW9UNognRoH0WFx+uRRkb5mx8yq93itW4Y2kMxYW+bJ/rLYPhtPxKZHFKbVAyyQjGm+ijxhxL47nNYSabTy+ndZfCrGvVcQwuDTJMOA0mOZhb+04Xc41GGm1pAENA3bGsn1R/h7h0NrupFjA1gY9sNABdHON9TI916GPDGCohyZ5TdrRQ4LF7bEUzDmxMVCCQDsA5u/wAIvRqvNZzKFIU/EzOqOIJM9RPdF8NtQb24zafgLNSNI+noiNnYBtd7iNAGtBnV0iTKVPCmw4Z2rvYNwrh7IC5xzTrOkzER8o1Rw/kdIEhWKdVurZG8j3P6qa4rBjS5y2OGCFyzZJPZSbYf3UNXhqk8kubrAg82mI06Ke0xqmecDvpr0VqjfNdqDtoZBHZEoYzHLIvsFWlu+30c4vZ1O45D1CLsJkELtwA4EHpK5bDT0WLFT0ZLJy2yx4eiYVIX6KA1BBKeKAeMtmrTH8uZ35QPqm0d12u/O+fZOadVHPciqOokycE0JwWAnUkpSWnHkjXwpBVVKrdtb+IgepA+qqux6g3eqz2M/RTqDfSK+aXYXNRPa5Af/LLf+c+zXH7Lg4ytp/E7/oUXpS+gfVh9o0gKkBWfZxhbH/cj1a79FZp8VWp/3me8j6hd6cvo1ZI/aCteiHsLSJT8Csmi6Y50ZcpAHfeI2lUGcQ2//up/9gEwY7SNamab2PMkw12xjQ6dYVXjuS9rRP5EYv3G04i4ip2zajg0ueTrAMwBoPTSPdecW/8AFUkZXtewjmyCSJkBxOuklafHB4jJdEGHN6kEHQ8t159inDbqjy6m0CNCQdz2CpSolbfwaY8eOr1qbwKjHRle5rSWuykQdNpAC12B8Zvq03ePLHZiRla6YOwiOi874fz0HBjqbtYiRut7Qa5/hxSdIme+uhXnZsjT0ethxxcFyDOFXtRzfKwk6w55jfqN0YuLerVY1rnARvlG/wAp+G2ZIA/DpMD9UXbbrseKUkIy5oqWkgRZ4A1pLnS48p1j0H3RNlOIgb7lThsJUxrHTX5VUMSiSzyuXYiNT7fRPaPz+ycGqIDzJwkedBqh97cZW91ava8BAbmoZnrP2ScmRR0Ox4+WzrdlGCuF2i4Cph5Zp1irFMqi1T0asFEgWi0km5kkQB8suwwuMkk+slXKOE9kSp0Vbot2lbLKx2Px4lOy4badTPorVbAWFsRCM2ghXQ2TyUss0rLoePBKqPOr/AHNmNkLNAgr1e4sRHqsfjOF5TKqw+Ry0yDyPDUfdED0MOziVZtsOdTe1wJ0KWG3OU5T++iu3OItaExyknoVHHjcbZtcKuM9NocdhAn5CfRo5axZptrpOhG/tH5rK8OY1NYNmBp8+q9Ds7YeJTqloOfsdIMg+iqrWya1ejVYWyl4lNr2NzhgIMDsAQtHTt2cgB6LFU7RzquYh3iE5gZgNYwgAe/RailXyN1nTfnJ2gJbigrbLlzchgBiRIBjlPNSUq4dtyMIbclwY5x6+Udp391dbTlrcukkH7lcYSUtyeqlDdZTWthPWmHU1KUnOXHFDEGyUExSplfT6ElvyNPzhFripqguN0szfRedle20ehhXSY4LrVTw/EQ4ZXEB43nTN3CtytW1Zkk06ZICntUYTwjQDH50lyUlplnjlHDir1tYa7IpZ2wHlP77oxb2Y6BRNtnpKSiBaNlzhXKWG8wAjdPDgp6dpHJcoi5ZjPYg0NbrE8ljcVZnlbHiS3jzBY6uTJmI5QmQ0zW7iZW9ti3X9/KGVaxO62VzhuZklZe/w1zTIGi9DHNM8vPilHaILG4LHhwnQzoV73wVxLSuabYygMa0BpOubWST+914HbW+YxzRXC8Qq2tQPZy5HUJ1rpk0U+z6VsmjK0iSXHUnXSZIlXzb5tT3BC8+4U/iJSdTArObTeYIaT15ArZV+I6YAglxPICShYymX6Lg9kjmIEjaO3srFv8AhAO401590MtrzNAHsOiKALjmSSuZ1C8ylmAXNnUTyq9epyTKldU7i5gJM8iobDG7GVqu56IDf4gArmI3eViwuOYn5DlOolRP3M9DHFJWxuMXIeT06fdDbbHa9DVtV2X+V3nb8Hb2QB2OmJJkqv8A4p1QydAnxxuIueeMuja0f4m1djQY49Q5zZ9tVct/4g1nf7FMf83fosNbHXRX6dfLtq4rW/oCMU9s2v8A5tU/9bP+zkli/wDEHp+aSC2MqH0bS0ZqEXt6YCF2piESpOSUjpSCdJyVaqACVUdVgboHjOMwIB1ROVIXCHJgziTEQTEhZu4rbLt3XLna6qo7uugiputBG2dmbH9lyvhWaVXsrgDRaGwe0hDJuL0HFKS2YG8wd9F+ZrSd5Cip1DVMFsAbr0e5wyQYj3WNxrC3MJIMdU/Hm5afZJk8fjuPX0BL2n0W64DxYhmR7uehJ1GixtW6aGwd0y3u8pDonX4VS62RyqLtH0jgLBGbtvy9kUFcFed4PxY5mHGs5oGkNA00Cu4NxUa1AOMN5HVLlmUUNj48pbNg+5TGO5koVbXwcBlIKs1q+kDXqp3lvbGelWiepcfCHXN4A6CpmVNC52wWQ4gxkNcY256pTk2PxwRa4hxdoaYK8pxjHSXkNOh6K/i2Kvq+RkknorXDvBJJD6gk/RUR441cuxORyyPjj6+zP2uEud53iG7ohQo5xoIA2CNcTZWEUwqFHRq71HJWzY4oxdI4LeB2XWjp+wrJZ1MeysWtqNXHlt3S+Q/jfQP8F/b4SRUW0pIeaN9P9mgtakgKwbmECoXkNCbUxLuuaJo7DVfFRBWWxG6knVRXeIyd0KvLwArONsemooVev3UD37KpUrSusqbFOUaFuVlui5aPCa0QEBtKOZGrCnGkeqTkfwPxJrYarXOmiBXlkapRF9MnQInhOFbSlp07GyqqZm6/A0080cpWfueHHlzWU2ucSQDpt3XtooNFOECvL5lu0lrRO/dOjknEjeOGT4A+J4WbbDsk68xGizlviwZSFJrjDomNTJVviDiCpcUyAIb0HNW+CuBwP82qJOhAK2ko3LsYptPRuOHrcigwEEac9/dS4hiraZDAZcd+yZiOLimyGb7eiyVGqfEcXGXHn9kiWkMhHm+UglxlxOadIU6erzvHILD2mG17p/mJDVrf/jfEdr7rRYRhTWdEcclKl2Bkgvl6+gTg3BjKQkgK/iN02iw7aBFrq6AXn3GWLHVrfdZVsGL1vozl1feLUc5dp1tyqDvKO5U4Gsdd1S0qFpu9hGzkmZP73V0XEmBoENpmNE8V+X5wktWPTpBsXPf8gkhgaf5ikg4hckOtah8NmvIKpiDvMupJz7JIdAu8cqLykkmR6OZxqkoDUJJLX0cvg0GFDUeq0FCkBsOaSSjn2WR6CVNg6dEQtzBSSQoBl+u4+GsHj1QmZPVJJMXZmPplDBKQLmyP3IXoZ8tPTRJJdPsxdIDYhUIbod5Qux/G7skkllS6NLhLfKT6InmhpSSWxJsn5AjEHnKdeq8+xw+c+qSSPF2FL8AXT1JlTWWu6SSol0Trstv+4UbT90kkPwHLstN2SSSSQz//2Q=="/>
          <p:cNvSpPr>
            <a:spLocks noChangeAspect="1" noChangeArrowheads="1"/>
          </p:cNvSpPr>
          <p:nvPr/>
        </p:nvSpPr>
        <p:spPr bwMode="auto">
          <a:xfrm>
            <a:off x="155575" y="-11811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422" name="AutoShape 14" descr="data:image/jpeg;base64,/9j/4AAQSkZJRgABAQAAAQABAAD/2wCEAAkGBhQSEBQUExQUFRQWGBUWFxcUFRQUFxUUFBcVFBUUFxUXHCYeFxwkGRQUHy8gJCcpLCwsFR4xNTAqNSYrLCkBCQoKDgwOGg8PGiwkHyQsLCwsKSwsLCwsLCwsLCwsLCwpLCwsLCwsLCwsLCwsLCwsLCwsLCwsLCksLCwsLCwsLP/AABEIAQMAwgMBIgACEQEDEQH/xAAcAAABBQEBAQAAAAAAAAAAAAAFAAIDBAYBBwj/xAA7EAABAwIEBAUCBAQGAgMAAAABAAIRAwQFEiExBkFRYRMicYGRscEyodHwB1Lh8RQjQkOCkhZTFRdi/8QAGQEAAwEBAQAAAAAAAAAAAAAAAgMEAQAF/8QAJxEAAgICAgEEAgMBAQAAAAAAAAECEQMhEjEEEyJBUTJhgZHwIxT/2gAMAwEAAhEDEQA/AImU1OymkxisMYvIs9BITKasMprjGKdjUJom01KGJNapQFho0NTg1OAXYXHDQ1Oypwaux6LUr6OOwlARGzw0OBk7dEZtMLpR+EE99U+PjyfYl5YozAYnZVq3YLSP+mPlRHh5h6g9j+qP/wA0jPWiZkNXcqN1uHHD8LgfXRDq1g9u7T9kqWKUe0GpxfTKuVcLFLlSypYZD4aaWKxkTS1cYVXU1E6mrhao3MXGlJ1NQPpq+9iicxccUPCSVnIkts4HsYrDGprWqdjUJw5jVK1q41qlAWGiAT4TQnhYcdC7C6AsrxHj+Zxo0zoNHkcz/KD0TMcHN0gJzUFbCV3xA0OyU4c7YnkD91PaMkFz9XbyNtEBwuwgNkau/qtpY2AawNMwQHSvSjijjWiJ5JTewrhWbJm+PRFqdIkhw6IfQcQBoQNe0HYBELDUabNGX3G5Wmtkj7gtEnrH9Uqd/wA/9PVQX7w5hBOWTlk8teSFYhRdSLWsLdfwg7unvzWmGoY+V0rN2eLOHlfGZsRBnMOiIMvyWydJMgGAQDyRWDRPdYSx+sQeo0QW8wtzNRqEaF7I9N+a7445pU8cZjIzcTLppai+IWA/Ez3H3CGEKCcHB0yqMlJWRFqY5qnhNLUARWdTUb6atFiY5i6jin4aSsZF1ccCGtUzQmNCkahCJAngJjSngrDhwTgmhNuK+Rs7nkOp6LUm3SObrYPx/FPCpkA+d2g7Dm5ZCztiRJk+Zvv1RXEKReXvOsga9NenRMwG1J9s2npoCvVw41jj+zzcs3kkarALYFwcdoJ9o27K1c4sHvDWfhGgLexH0VG6uQy3DB+IuAk845ekoTSrOBdGhg5SOTufyl5cq6KcOFvdG5FwXs8pOkHrP6EEI7hdAtpjNuQJ9eZWRwBj3tmQAQdNfM7+y1tLNzESB/ZMg7imKnGpNFG6plwcQAS3fpOhntCs0rMVaYLhBjQ/y+ivULQNbEb79ypqbYEI0AZmpYEuZI8w0kaTH6hX79kscQ2SBp+o9EUbQEyP3KcaAhccBsJs4bLvMTr7+yI1bIOCkp040GynC7s4EnyackKvKYDjC0F7bk6hD69j5Z5jT5S8kOSoOEqYHhcIT3NhNheaWDYTHNUsLhC04r5UlLlSXHAMJ7UxPalhEgCcE0J4Cw0cCgGKXhNSRsNB09UauamVhPt7lZLFr8GQB29Fb4sVuTJfIlqkdfdkxlO4M9IUmFP/ABCdImdeu0hCKNYwIMQZ90VpTl00noI/Z7p+TIqAxYm2E7ohztS4gajQblWrG0ga81FZ2ZMSTOkac+qM2tr5+ZiN9l5mSfJ6PWxx4R2W8JeGEzvBI++q0VtieZoA+ShFGzEzGqJW9unY8k0qJMsYN2Wad+4GCZHVPNyXc1wU1L4IhPXN/Ih8V8HaVcgKU3Khc1dbTRKUloFpPZO1ynCq02wrTE+DFSQiFF4QUyUJoBl8Rtcr+xVTKtDjdGWT0QBednjUyzG7iMhLKnriSMGQkupLjDPJ4UYUgSxg8J6Y1PCw0rYk+Ge/0BWBrOzOcT1K3GMuhk9M30WHbqQrIaxone8jLVnQzOgBafDrHWenuEMwugDvp91pcPpFx207CI+FNllei/HDirH2NqS+RtqAT1C09vh0NkwD6ofh+FuzZjl3PwVoKVGBH9VuKF7aE5sn0yOjbaaKy2gBqu5gAkHKtJIkbbHhoTkzxAmseUfJA0Slq4F0FOYFvZnQmKwxRgaqYBNgqFyYlxdSTACC8ZLHDsssQtc4LK12Q5w7n6qTyV0yjC+0QwlCdC5CjKBkJJ6S0wzLVIFECpQlDRwTwo5Tg5YaUsZbLR6O+ix9Kl+X1W1xAjL8/mFjH3MP2MSdNlUn/wA1/IEI3kf8GhweiAJcdenT3Wqsq8MGo11LQOfRYnCKrQ/NUJJGhaDAA9VrLK8LsvhUSNdXEE6ep00UsvyLpR9poLN0xOx1H7CMNjmfhBMNrOM5hMaDbTqNO6v0nk65YVGOVI8/JHZPXr5fRV6VUv12B2J+yp316S8NZBPMkSG+yv2dDYklx5n7Dot5cpUjuPGNsnp0z7dT+inDE8NXSFQoUTuVjAU4JE9l30RUYcp1NVbCovbOvMKZlTRFCVaYMo2WVxNY5OTk7FHCs1fN/wAx3qtDXrho1WcvKwNR0eY7w3Ux9lP5H4j8K2RQlC4xxO4IPQ/qE5RlA2El2F1acZIJ4UYK4+okjhVKmq5nUUpwKwNHau3usdWjxXdiT1Mytk4SCFjMQAFxHcE+qfDcK/3+0YtTCuHURGfQnoZ6/mvQMGc5zc73TEeWIgRosNa31GmQ5z+giPco5h3FjBOoIfo0CNx1SN3ZXkVxpG5p0Rl00/LupHtGQ9hzQzDMYa9uYkZWjrt6ooKoeyWkahURaa0ebOLi9lSytiXlzhv9OSJeKGBPoM0UdahPZMjBxjoW5cnsG3XEjg7K2m54icwiAhN9xs9g/CG857I1WFJszElYrifG6OfIIJG7ummkDl9fRd6tfsbDCpv6DdtxDWMHylp21Gb/AKrQ4bjIfAOjl59hTg50084d1OVwn0K1lvVcIFdn/NgIE9xu380Mc/2gsnj8emafNITWqC1OgIdmB5z91LVT3LVklbokpVdVZQp9SDKu29yHeqLFkXTBnD5B/Ell4tLLMGQlhWEso0wAPXv3Kv3GphQtuBr2QyrnbCi3w4oqYlaAtzN0ggn02KHIqH5w9vIgoWEidPaGxuqZyEl1JDRpjMyhe6SuVKijlIKUShOBUbVI0LgijjGPMtgC7c7CfzWJvcQ8Ws6pTJ8xAaOcrRcY4V4nhu6S0/UfdAbGk2lUaSNGmfZU4+KjfyKkpOX6+yVuAkQ6tUDXESGGS6D9Fdw/Bnh0h4I55Z17IHa13XF0Tm1c4gF34RGw76RoilzcVKFXI99QhpafKcoLdCduo7p/HJXYh5MMX0wy+9db5nZJJmdS0x6bKthH8S306zWkuDNoJkD9EJxvFw99d7DUpsLv8lj5f5IiDv8AXmswXFzmyIMjSN9UKwfMhk/K+IL+0fU2BYiarWkAAETvKJXIEQsd/Dd58ESdgBHRbC52WY3ePYrLHjkpGKx+k5tUsZLnOEiNQBynpqsrZ8I0xVqivVHiZC4NzAS52oJM/kt/i1AlpkkemhI6SsKcNDqjm5Ik9Mx/NRqXCVnoxj6uOjFYHeMp3bRcMfVptLmljXRJMgEagCCvTGUXMoU/8D44drmZWealLLOxc7Z0bZdFcwjhqi0NIDYG/kBPytKK4awBrS6BEwIHr/RUyzc11REsXpvuwbh1dzPxaE/syPujlK6zN+/L2QbJmdrBPpr/AGRegCBqk4rWg8tPZHVdKfZAyE91Pmu226bFe5CZP2klzIJPoqNtilM1HU4IeNwfqFcv6kCN50WX4naaYbVbo5uhPVpW5JNS0biipKmadzAII56IfUb5j6/1VThnEjXoGdYKtN3Pr9NPssuzmq0NyJJ6S6jDzcu1XQVFKeFOVomapmlQgKUFYGVcboF9B0bjzD23HxK8/vbgkx+yvSTU+FgeJsNNGtI/A8eXsebf3yTsL3QvLpArC6TnVJGsbDp7Lb2NkMkuaHu6lpkdtUE4btP8yfT27dz2Wxc/Kz9EWbJukdhw0uTMnj0knQDQ6dFn7C2zOLjy2WixOXvM6fdDrVnmDep+iODqNHZIqU7Pav4eUiKAOkaeveVsS2Vk+DqgbRaNBpsFqWEo8DXGiXyU/UbIq1iHboZXwmJj55o0XKrXqlZkhEHHOSBb35NOfYfdcqXgDZKmrR7oFdWDnv5x17qOTa6K4JS7DGGEHUjdGRSlD8EsstNv9dPlFQxU4oe3ZNll7tED26LlmzzlTVtkyyGpKYl70Lb9rO3B83wFgOO8VL3+AzeYMcyeS31yd41IGnryWYwjhLLW8aqZfJMb6lBktukMxtJWwhgGGeBbNZEGJd3KeGq9ePyiOZ+gVJdVaMu9iSSSWHHmAU1MKuCrFNymLETgJhckXJi4MeChHFlLNQaInzt+6LNKixG18Sk5o3iR6jULYunZjVoEYGzK4H5RWvezMbQT20QCxrl7gOm4P0WwtsKc9nbbT0Q5NStlUWuJi8XeJA566+u6G4EPEuwBsIH6rWcT8PFlMvMSNUAwfD3UXsrASwxJ6GdQY2VEZpwZLKD5quj2DB7XK9sAQQJPcbaLQ3L3MbLRPZCeH6ge0Ojf3V6/4gpsJaPO8f6G6kH/APUfh91uJKMLbomy8pZKqyFt1VcdoUV1nbqNTG3X35FZH/7SuHXXg0bNrmh0Fxc4aDczELc/4vO0EiJHWY91jSrvZu4voF0MSZXEAwRoRsQe6KUKA0WYxzDCXeJRdkqD4f2P6q3gfEkkU6oLakbH9UqD3sbOFq4f0a+k0DZdqOhR0KkhNqElXXrR59b2NrVJU9qICiZSU7REooR3bMk9UQ1njN++SVKoDsFSxW9FLK4yQTGmsz2XRftLYZPuCI+UuWpBpXE5eGXz0EfqogkF1AEKUl2Elxh5S1WaZVWmVZaVKy5DnOXQoyU9pWGj2hTAKNrk7OuNsE3NgKdyHAeWpv2fz+d/legW9UNognRoH0WFx+uRRkb5mx8yq93itW4Y2kMxYW+bJ/rLYPhtPxKZHFKbVAyyQjGm+ijxhxL47nNYSabTy+ndZfCrGvVcQwuDTJMOA0mOZhb+04Xc41GGm1pAENA3bGsn1R/h7h0NrupFjA1gY9sNABdHON9TI916GPDGCohyZ5TdrRQ4LF7bEUzDmxMVCCQDsA5u/wAIvRqvNZzKFIU/EzOqOIJM9RPdF8NtQb24zafgLNSNI+noiNnYBtd7iNAGtBnV0iTKVPCmw4Z2rvYNwrh7IC5xzTrOkzER8o1Rw/kdIEhWKdVurZG8j3P6qa4rBjS5y2OGCFyzZJPZSbYf3UNXhqk8kubrAg82mI06Ke0xqmecDvpr0VqjfNdqDtoZBHZEoYzHLIvsFWlu+30c4vZ1O45D1CLsJkELtwA4EHpK5bDT0WLFT0ZLJy2yx4eiYVIX6KA1BBKeKAeMtmrTH8uZ35QPqm0d12u/O+fZOadVHPciqOokycE0JwWAnUkpSWnHkjXwpBVVKrdtb+IgepA+qqux6g3eqz2M/RTqDfSK+aXYXNRPa5Af/LLf+c+zXH7Lg4ytp/E7/oUXpS+gfVh9o0gKkBWfZxhbH/cj1a79FZp8VWp/3me8j6hd6cvo1ZI/aCteiHsLSJT8Csmi6Y50ZcpAHfeI2lUGcQ2//up/9gEwY7SNamab2PMkw12xjQ6dYVXjuS9rRP5EYv3G04i4ip2zajg0ueTrAMwBoPTSPdecW/8AFUkZXtewjmyCSJkBxOuklafHB4jJdEGHN6kEHQ8t159inDbqjy6m0CNCQdz2CpSolbfwaY8eOr1qbwKjHRle5rSWuykQdNpAC12B8Zvq03ePLHZiRla6YOwiOi874fz0HBjqbtYiRut7Qa5/hxSdIme+uhXnZsjT0ethxxcFyDOFXtRzfKwk6w55jfqN0YuLerVY1rnARvlG/wAp+G2ZIA/DpMD9UXbbrseKUkIy5oqWkgRZ4A1pLnS48p1j0H3RNlOIgb7lThsJUxrHTX5VUMSiSzyuXYiNT7fRPaPz+ycGqIDzJwkedBqh97cZW91ava8BAbmoZnrP2ScmRR0Ox4+WzrdlGCuF2i4Cph5Zp1irFMqi1T0asFEgWi0km5kkQB8suwwuMkk+slXKOE9kSp0Vbot2lbLKx2Px4lOy4badTPorVbAWFsRCM2ghXQ2TyUss0rLoePBKqPOr/AHNmNkLNAgr1e4sRHqsfjOF5TKqw+Ry0yDyPDUfdED0MOziVZtsOdTe1wJ0KWG3OU5T++iu3OItaExyknoVHHjcbZtcKuM9NocdhAn5CfRo5axZptrpOhG/tH5rK8OY1NYNmBp8+q9Ds7YeJTqloOfsdIMg+iqrWya1ejVYWyl4lNr2NzhgIMDsAQtHTt2cgB6LFU7RzquYh3iE5gZgNYwgAe/RailXyN1nTfnJ2gJbigrbLlzchgBiRIBjlPNSUq4dtyMIbclwY5x6+Udp391dbTlrcukkH7lcYSUtyeqlDdZTWthPWmHU1KUnOXHFDEGyUExSplfT6ElvyNPzhFripqguN0szfRedle20ehhXSY4LrVTw/EQ4ZXEB43nTN3CtytW1Zkk06ZICntUYTwjQDH50lyUlplnjlHDir1tYa7IpZ2wHlP77oxb2Y6BRNtnpKSiBaNlzhXKWG8wAjdPDgp6dpHJcoi5ZjPYg0NbrE8ljcVZnlbHiS3jzBY6uTJmI5QmQ0zW7iZW9ti3X9/KGVaxO62VzhuZklZe/w1zTIGi9DHNM8vPilHaILG4LHhwnQzoV73wVxLSuabYygMa0BpOubWST+914HbW+YxzRXC8Qq2tQPZy5HUJ1rpk0U+z6VsmjK0iSXHUnXSZIlXzb5tT3BC8+4U/iJSdTArObTeYIaT15ArZV+I6YAglxPICShYymX6Lg9kjmIEjaO3srFv8AhAO401590MtrzNAHsOiKALjmSSuZ1C8ylmAXNnUTyq9epyTKldU7i5gJM8iobDG7GVqu56IDf4gArmI3eViwuOYn5DlOolRP3M9DHFJWxuMXIeT06fdDbbHa9DVtV2X+V3nb8Hb2QB2OmJJkqv8A4p1QydAnxxuIueeMuja0f4m1djQY49Q5zZ9tVct/4g1nf7FMf83fosNbHXRX6dfLtq4rW/oCMU9s2v8A5tU/9bP+zkli/wDEHp+aSC2MqH0bS0ZqEXt6YCF2piESpOSUjpSCdJyVaqACVUdVgboHjOMwIB1ROVIXCHJgziTEQTEhZu4rbLt3XLna6qo7uugiputBG2dmbH9lyvhWaVXsrgDRaGwe0hDJuL0HFKS2YG8wd9F+ZrSd5Cip1DVMFsAbr0e5wyQYj3WNxrC3MJIMdU/Hm5afZJk8fjuPX0BL2n0W64DxYhmR7uehJ1GixtW6aGwd0y3u8pDonX4VS62RyqLtH0jgLBGbtvy9kUFcFed4PxY5mHGs5oGkNA00Cu4NxUa1AOMN5HVLlmUUNj48pbNg+5TGO5koVbXwcBlIKs1q+kDXqp3lvbGelWiepcfCHXN4A6CpmVNC52wWQ4gxkNcY256pTk2PxwRa4hxdoaYK8pxjHSXkNOh6K/i2Kvq+RkknorXDvBJJD6gk/RUR441cuxORyyPjj6+zP2uEud53iG7ohQo5xoIA2CNcTZWEUwqFHRq71HJWzY4oxdI4LeB2XWjp+wrJZ1MeysWtqNXHlt3S+Q/jfQP8F/b4SRUW0pIeaN9P9mgtakgKwbmECoXkNCbUxLuuaJo7DVfFRBWWxG6knVRXeIyd0KvLwArONsemooVev3UD37KpUrSusqbFOUaFuVlui5aPCa0QEBtKOZGrCnGkeqTkfwPxJrYarXOmiBXlkapRF9MnQInhOFbSlp07GyqqZm6/A0080cpWfueHHlzWU2ucSQDpt3XtooNFOECvL5lu0lrRO/dOjknEjeOGT4A+J4WbbDsk68xGizlviwZSFJrjDomNTJVviDiCpcUyAIb0HNW+CuBwP82qJOhAK2ko3LsYptPRuOHrcigwEEac9/dS4hiraZDAZcd+yZiOLimyGb7eiyVGqfEcXGXHn9kiWkMhHm+UglxlxOadIU6erzvHILD2mG17p/mJDVrf/jfEdr7rRYRhTWdEcclKl2Bkgvl6+gTg3BjKQkgK/iN02iw7aBFrq6AXn3GWLHVrfdZVsGL1vozl1feLUc5dp1tyqDvKO5U4Gsdd1S0qFpu9hGzkmZP73V0XEmBoENpmNE8V+X5wktWPTpBsXPf8gkhgaf5ikg4hckOtah8NmvIKpiDvMupJz7JIdAu8cqLykkmR6OZxqkoDUJJLX0cvg0GFDUeq0FCkBsOaSSjn2WR6CVNg6dEQtzBSSQoBl+u4+GsHj1QmZPVJJMXZmPplDBKQLmyP3IXoZ8tPTRJJdPsxdIDYhUIbod5Qux/G7skkllS6NLhLfKT6InmhpSSWxJsn5AjEHnKdeq8+xw+c+qSSPF2FL8AXT1JlTWWu6SSol0Trstv+4UbT90kkPwHLstN2SSSSQz//2Q=="/>
          <p:cNvSpPr>
            <a:spLocks noChangeAspect="1" noChangeArrowheads="1"/>
          </p:cNvSpPr>
          <p:nvPr/>
        </p:nvSpPr>
        <p:spPr bwMode="auto">
          <a:xfrm>
            <a:off x="155575" y="-11811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424" name="AutoShape 16" descr="data:image/jpeg;base64,/9j/4AAQSkZJRgABAQAAAQABAAD/2wBDAAkGBwgHBgkIBwgKCgkLDRYPDQwMDRsUFRAWIB0iIiAdHx8kKDQsJCYxJx8fLT0tMTU3Ojo6Iys/RD84QzQ5Ojf/2wBDAQoKCg0MDRoPDxo3JR8lNzc3Nzc3Nzc3Nzc3Nzc3Nzc3Nzc3Nzc3Nzc3Nzc3Nzc3Nzc3Nzc3Nzc3Nzc3Nzc3Nzf/wAARCAEBAMQDASIAAhEBAxEB/8QAGwAAAQUBAQAAAAAAAAAAAAAABAACAwUGAQf/xAAyEAABBAEDAwMDAwQDAAMAAAABAAIDEQQSITEFQVETImEGMnEUI5EzQlKBFaGxNILB/8QAGQEAAwEBAQAAAAAAAAAAAAAAAgMEAQAF/8QAJBEAAgIDAQABBQEBAQAAAAAAAAECEQMhMRJBBBMiMlEUUnH/2gAMAwEAAhEDEQA/ANszKkkf75H2O5KUr3O5e7+eUKA8CwLUcz3UN7K9LSXBlEss72u2c78WopMh2gCN1A8qEkVZJtQvf2af9IJSSColMktbyONfKc1zqG7iSPKgDux8qTc2A6kCSOOhz22C51/BTNTiN3Gk0XdndcEjRZrhDSOOl1kgm0gdwAUMcnnQRaJw7kc0lpHm1nltnNhBurBO/cpg1VsfyjTHGTVGlM3p7HgkGiU142Z7RVuN8k0Fx0ro27bg7BWcnStQ9slJh6ZKGbN1Vwg+1IL0ireXl4LdzW6k1tLaPNd010L45XGQltpr2B51G9tktpoKzocGk7agoXyEAnsnl4bfnhCyOLjSxGE8MocLFDdcnmvYV+UE8FosGvKWrblajSTcu3TtRoEnY9kO2Sj3PgLjnl24PB8rUzKCC8gEB2xSZJpd5QZe693fCRcG8G11nUEula4kk0UkIZW3wEl3o60bBj+dtkLK0teaRDANOqlHMdx5VUtoxLYMNRHyoZASCQODuiiadsFA8nVR7pUjSCMgG3H+UQHgj2qAtsjvRXJpfTBdsKQKVGND3y+mHl1bBVM+VJK8tj4+EDm5zsichriO1BWfQ8UljnuF18IU/bpHWHdMwhI0F933Ku8DE+5zxV7BT4GM2OIFwG43KMgdEZCA7YKuMVFC27IBC1rdICl9N2n2ij5RDWsMgq0/K9jPbyt9boFIrg57G3IQ0XtuiIn3GfcCop/3YwwAFwPhCzh8DBtwdxfC02iaTGGTd0q7Lwiw1GCQCrKWURY/qjs0HZSY5dkRhxaKItDKKl05NozOYzTX9ppBOYQPlaDquKXPLtPsHJVBmSabAI/0pZR8uhydg0jwTQJ+VG86Tpv/AEuahz3TJjr45PdKcgh5JbVfldDiOeCogeATdKVo7njstizBxDRvymOIPBXXtoDe1A802vCKTOZG94DiNkkw2dyEkqxRuw0Gg41+E58Aa5vuJFWVJ6Z1/aD/APijm1A0SruIMHlLO5JPlCTbt9vIKIkaR7r3Q8pbR3q0ubsJIFldVlzqA5Kos7MknnETCfTB/lWee/VcLDdoWTCbjhrHfc4atQ8pLTfAWisx2x/qyZNh2Ww6C2r3BY7ssnlx/uMkJ5Pu+FfdMy/RaAyjvsO63C1F7OSsvusdRGNEIGOAdVn8Kp6f1n0vc4l2t1fhVvW5ZJ5fUoggUUDjscCK23tJzfVNT0PhhtHpmDlCVoc0fFqeTXKGgE3e6oOl9VjjxwJKBaOKRUvXI9QMG/mwrFljVtiXilekXLYgHaiOQmT4we8OoEEUVTu687TQjFn5XG9beXtuiB5WL6iN9OeGZcyYTXxlpbtVUmY8YiAZtyof+ZaWN4Fne0ZjTRTRh+1kolkTFuEorY3Kia+IjyKpYnq/T5IJC4g6V6EGAX4Krur4bZ4CKFrnUlQMZUzzmVhDQbpRVp5KsMuHRK5sjao/ygngAnZSTjTKOjW1e5TybNBRMADjq4T2t2JA/wBrIyOoT3gNUN6iflJ4dfG3e0zwucgDtAbEBJcJBPKSHQNHol0R8cgqGYtcDyB32ScTVgX3KikyDTv8T8K9vQaRA+tWkIbKexsRtmpwXHykP19ghJJnvmoG2pV2ECMjqYvfsHf9IXqGXpkY0us3RC71LLDXUCQ5vFqimyHyya3c+UjJP4RnAyedup0bjZuwVNHl+iB6RqS+fCqm2XWUbBC5zge9qaTaG41ZZOc7Ipzj+T5RMMY2A7qLDheZdJBI8K+g6YSA921ja0mKlJ2VqkgBkFW4kn4Ckiie4lsbHV8q3hxDXt0/kKd2OQPu3O2yZ5lIy0ivGI7QAauuApDgD2uI7d0eYoYgNILnV3Kjkc6g0cI/KSpmWV0uM0A3Yv5RvSjJBMxhdbCmTtJbbme3gUnQl0crA06gmYlUrF5FaNZG7ULB2SlFtqlFjn9ppHdPc8XSurZ5rVMxX1Ji+m8zbjdZ5+5Pjyt79Q4oyMV5HYXSwM7HNJbfCVn1sfjdojBDuE5vtG5O64xoa0drS9Qaq8KeOgmKW3DYqLTt+FI5xryh3b7NPO9LmY2L3DYBJMdJRogpIaAN4JC72g+0nlRSnYtJ1BRteWjmlyWTU2gNyrPWhlEUrWUezUBBIWOkIYSOyIke4sedNoeBr5WSNGxPhAczPdakdJlb7UEC0WUR1KMsy3tJujyoGiipZGroXjQahbuFa4cBcdEYQOG32an7AdlcdMlEbvt58BSuVyplcI6sPwsWRhBoDzavoQ0MaH6arZUjXOcQdTqJ4pWkTWsA2kIHak+MvhBSjoMIEbaaBSgkn0n3UpJCCwHTpFdyq/d73EN1EHbwmtvgEUTh5cHEEKN7Q6qkp9bJ4xidL5Due3ZFxt9x1RgCtisUL6c5UASRSNj1B3A5TY3gaXOJBHcImWIkktkFd22gJo3nZh077DyuqjumqwpBJCK3RQAcFR/T+X6sTmuFFpohXjHAgu3VsX6imefmi4yBM0XE5tXsvM886MmRpNCza9SySPTNBeb/AFNAGZryG87rMyvHZ2NlUJuQE+yTX/iFYHB1i6HKIH+Xn5UKbGjZHke1vHlDl5DrINqeb27kWomjU2iRQ7rm9mHQ5le47pKOm9+UllmUbBjiTfI4pTFji6gduwXIA2MAOF14SkkAcaNFW0qDGyNc2NzR/wCKvxhJrc0cqyLj23BQ7Gtie9xJsrl0xmV6vHpyCQb7WhIg0utxOytuuw177ocqoiILt+FJkVNhRLDFkYZLk+3s3yrWKWTSPSYGNJ2PdU+KwXrO5HAV/wBPZ7onSVvtRU+rK4WTYzJnZAPqOLRyr7H1GtbnkKHEx4wbc4bnZrVZiFtCrIT8cH06cgHMb6umJoIZfusojHwgGAG9I4aiRA1rtRF9gF2YubEWjZ1bKlY92xTnqkBZefh44AmeGm9ghJOt4bGlzXk7cHugM/C1z63NJ7knsqnOhgcBqkIY3gDukTy7CUdB7+swzyU2N3P3dkXFMx7fuu+LWehzIGHR6bmtHekY2YAB0J1NCWp/0Yotl1i5H6XMDq2fsfytRi5Gto3G4WMjImiaT9w3tXHTs9rZWRuPPCrwZFxk2fHezROOppBWI+sMdwyGvaKaRytpqsXwsh9ZTH2sjaXu7bJ+XUHZNjX5GQkbpcRZoJDeieObVlidFkyIDLPKQ6+AeEHkY/6eX0y4kDhefV7HuLRBIXcOFjyoSNyeylkPYhQkitIQNgUNd7jYCS5+Ckusw3Y5FcFDzAeobtTxubVcFRyuY00DZ8K58CQg3SNQs/CUDmyOcC2iRso/VcRRF+KTG62uDqquQui9mMpPqKZlab52A8KgaaKtPqaxktPYhVNmtknJ+wClssYcqKIDVe3ZTf8AMSWAG1XHwgcfHY6N0k7i0Dj5XGsY596tjxamcYlCnM1HS+oTh7Sz3A832Whx+qem+pSC34WAjlyYv6ThVcKGTqOXGfvIRQk1pDJSSWz1pmQ19FrtiosmdrWlwPHlZj6f6mcmFut1OHI8q3zpf2LAsUn/AHW1RkYp7K3qXVC9ro2gfJWO6hnyyP0g00dlocq5pKrQzu5C4h6XAMlk0b5HvaQx+n7VPGNythZm/NRKCLLkskAu8o6DJlx5GlzXR6uzhsUNiOyMaWQYo9rxpJc3srTOkycyKET6Q2NvtAC2ax0JxSyltBOZWjZoFboczPx5S5p4NjdCY8sgDWMoEBTzxvfHbtz8KdNrjLdNbNl0XqrM3HaHO99UQq/rznGffhZro80mNmsG9E1ytL1Qh33XqcLBV7yvJhaJYwUcgOLxowR9ve1VfULGtMU7SNxWyKkOQ/Hd6gNXQvwg8tpyOn6P7ozsFPGXwMyRtWU7ngtuu6icb7UlqN1v/tNcT4pYSPo2klE6RwJASW+WZZuGyNPG58+FFI/VIQ07HbZR+sxrb25/lMY5xfd8lWhInYHatxQHynPc7gmx5AQmXktijcXPqlSy9ec92lrPb+ULkkY2l0f9TEOfE5vFc/Kp4hbhfCOzslmTjNaBTmlAWQ3bkJUnYFVKyV3qZcwhhb+AE2KI/q2wTSen7tLnHsmQzSwuDo3FpvkIiNpyZTJPbnOO6y1FGJOb0XkeBinpjphkBkzHEAl1iQfAWfynud9wVlKGsiBA+0bBVb3F79+EEZKTtIoyRcVVln0J7mSUDS3Gh0mELJqlhej1+pC9FhewYrG7Gwsgrmx8NY0ZrIjnxw7Q0uZfBVfMJHnVtvyOKW0lgZILawEKmz8bH1HenEbhdOGuhqmVWPEKFsYUVLA50Y1aW/AUbIyL0itPBK5PlNDacTY8JHFsOv4Qtic/7W0B3Uga9uxNj4R+ANcd0KKkMQ1GhXkeVzh8nJpFQfbOztvyFf58TpcWNwkLXAe0qmyYiyRttAsrQZ8F4MTQdNhVYF+MrEZP2RnsXqszZTBlgWw/yudQyG+sHs2a4cKs67cUzXXTxsfldYHvxWPfzXBU8rWwlO7QDLJUrrO9qN0odtqTJSNRKjNdk5RIpPY/Uz5STNOrdJbQNmqB1N8prrvawomnmjSe2XY2mqWxwH1VhfE0NN77qolg9MXSusreJzu4Nquyq0NP+SVKT9HOKaBS3TEbTB9qKlc10BaBuhWDsuT0LkqdEuLFreGkbK1bGIm7NCG6e0iUA8IvMmawFg3cp8jblRZhgoxsFyJQdrsnsq+TYnalM4Oc665UUrbNNG/dOgkhWZtll0SMyOcQaoLXdOke2DeyG+e6zv0qwGTS7ut7BjRmH+2q3XRg5SbQ2LSxqypm61BCK/u7hRfrMPLDfUYQ7yU7Pk6Fi5N5czQ88gC0QIOm5uMZMJ4c2u2yNwn/AE1TjdEM2N+zcYBBHAVe7pJmcHDYVwQu/qpunZDS8l8F1v2WjxJsfJaHso2ggozdM2TcUV2JgPgha07rhi2dtuD5VxM1haQDXwqXMl9N+mIi6R5IKJkG2ASR6s2Num7cFedUtuK1101m5QPS8eSbIEk2xHGys+swCTELCaDtkzFCsbYrI/zR5pkvk6n1I6b06tvwrTKAixXD/FtBWWLhMx2uZFEGv/yPKq+t/tgRjvuSpJP00GoeItvrKKQ3yozwnSFR2nohm9nQflJNtJFQuy9ilrkkp7pG6uaPhCxAm67JF5BpLsosOjcH2Hbg7KmzQWS6TdA7I6Ob3eFF1CP1Y9bNyNyi1Zjl+II4hrmkmwU1rQyajweFC4mgpr9SIPH3N2K6gVO3YbrEZGnuiYWGR322SquJ2p7bWl6ayP0gSp8io9DFL0NbgAQlzm0q/p8OO7MkZkvDAQaJR3Vc32iKDd3BpVmH03IzsrQfafLtluOLMzTSOQZk3Ts9xZUjAa24IWtHU5eodMIxT6bu5PZF9P8ApfGgxC/IjLiKF2rdnRMeOGomUCOOysjgkIjkS6YfJ6DJl5EZaXvafvdS0UfTZooGwY0ehoC1OPhMjjYAANlMIWs43TFgilTYH3knaRj3dMnkYY5RqHgoKLEzOmTEsDnwjc12W8bA1xJqimvxRpNgG1n+aH9C/wBD+TNS5HqQgtIBrlCR436mQk8jlXGX0m3HQ3QPAXMTp7oZA9xojt5S/wDPNzp8Gfdj50SYsPpxN1CtlB1gn9NqYCa5CsnNPJ8cKj+pJzi4D3tPilbOKjjZOpflZRt1hhlkJs+TwFmurZnr5J0/a3YFTZfVZZmaRsO6qpTZXlQjQ3Nl9KkMcbTbXSU1ORE2IpLiS0EsWPBG1hdc8E0NyEI1+1FOa7eyUuhvoLb23U8bhw7cIFjxaID9XDt0IaBc+ERyamCmuTcUgv09iEbkN9WAgmyB2VbEdMrTxRRraBf4yskbcch+CrfFyn+mxjOXGhaG/S+uXzNHtpHdF6eZ8iMS7NDwCglH3RTjbgmXeD0U/tucwEudZJ5Whdh40FRHS17wCPlTyBmHjh4F6G3S85651/Ky8yxcbWH2+VbUcS5sCU76emSZsAw3s1UQ3goHE+psUwhkx06TQvuvNz1fLfTfUJ+Si8ZmTkhpc5vtNjZKn9S1xBY8akekSdX1NBA9v9pJUDvqOONrmvc3VW26zeNh5WQAJckBo/tJRcXRYnSEEF7j3WrLOS0hjxQXSTD+osv9Vs7WwnZoWows2TKj1SRmMj/tVvTujwY1v0AO7WrOFh1aOB8J+KEquTEZPPwEySDSQQhWgk77IgxkA72mOaAb4tOi0hKZFK06djusd9b5AjxGw6t3Fa3LeGCwbAXmX1Tn/qs4t5a3ZLzyqH/pqKJ76FNURdac+hso1CkBJsS4uriIASSSS447a6Cmrq42x4cQbtTRPvYlDhd1DshaCUg5j9JrkIWZmmTUBYO+yTXFzuVM09kO0M1IJwZ3aWxHZrnBaCKQiVjmUA14tZokFu2xHFI7pmab9J5sk733RwkMTN1NkjIxXxjc6f5WJy8VrpSz0wZD2K0mHkCRmltDbdD5uE31GvbtvuU7InNGqing+lcuXeGiaugrjo/0/wBQa4iVlaStD0rVBi+pzpbyrjCzI54xI2t1q+ni0mzPuOHCtxeiva6yNjzat48SOJgIADvITpZtI2NWh2SyF3ushNjiS2BLJKRMWteK22XYxZrhRNNvu6UxdRaRwmNC2SOBooOSRweBWwRT3+3hByOGl7jxS6JsTK/VnXRia4WH3uHZeeTSukeXON2bVt9UvL+qSC9h3VKRQUWSblLZsjjimkrpXEIpnEkklxgkkklxwl0CzsuLrTRtccdII5TU95BOyYuNY4GipGuPZRBPZysYUWTxu23KnicwPa51Cu6HtrRage8uPwgUbYxyo1XSctrZCATvwtHIwTQs7C91jugzR6C11F44BW26TU0Pzarxb0w71YfisIxfSBptblEYYbA7TVD/ANSxi0mj2RAja46q/AVdJAtjtpHUTwlG5xkcyqaO6fGxrXAHkqYMp1gLGwGxrIgKPKkFGiRwnf2KJ7yAdOyDoPTkz/CpOsZWiJzWuqxurKacgeNlleqOe8St7uvdKy5POkUY8etmE6jIZcqRxN+4oQnZE5kEsEhD2kWeSEM4KSxUxp4XF0riISziSS6uOOJLqS444kkkuOOriS6uOEE4Gk2rUjIXHssdBRTfCMknlcRBh0CyoDyuTs6UWukkEropA5pohbv6ZzmPh1h9vH3NWBaLNKx6Pmv6flg2dDtnIoy8uw4N1Xwer4bmyDW07FHMLR34WZ6TmNMbyx4LDvXhR5PWpBL6bCRfdV/eio2xqxt6Rq2vY6a73HZS66bZNWs90bID3W95c4+FaTyhx/8AFqnFqwXjd0EmfkA7KF8g3s1tyhBK4A2C4X25Qedk6xpDiB3QzyKKtDIYtiz80F2hpHyQqk/und1C7ScXP1/xa5jBjHUXVq8rz5ScnbK1FJEed06LLiotF1sVmc3or4bLDYC10sun2nbfZQyaZGltblB6/gE8SfTBS48sX3sIUJC2+RhscNLmghVWT0uJ16RpcmKf9JpfTP4M4uo+fpssdkUQgnRPYd2olJMnljlHo1JKkkQBxJdXQxx4C45KxqkiiMh24XDG4chTY8hidvwhb1oOMd/kFwYQ77lFjFDWbikyGdrwCCnT5I9Mj4Urcmz0IqEVor89wafTCBUszi99kqMhVQVIgyS9Ss6zY2iA3WdkMCjcIg88rJa2Hh3oO6NnSQz+k5x0OVlkStMm5rvYVGyJzJdYNUeVMzIbLkFkjzp7FKk3JUimD89Nj0LIZqpopoHfkqzdle8ndZXp3UcWB3pMJJHLirduUx8jS11pynSpjaT2WrpxHHYBBd3VfLksLnAdtyh8qeSWSh9rUNJ7Dp7uWSyN8CUUEuk/YJbyVXyudzuC1EPdbmRcDuAoZdIe9tpclaCVIljyG5DA2TZyk/p80R2VaCGOu9/KnbNTNzZS1LWzq2Fh7Xi7v4UMzmFpAG4Qr8lrT/iq7M6l7tMO5RqVoGTUQjKljaDZFqtmc2X7QuNilm9zyTZRkOJQGofyhegNsrv0pdvSStTE1pqwUl3uQH24mcaDeyPx2ixr2QcTSTsjI72NjZOmTYlWwxkEch4Q+ZiaQSBwiIp6oAb/AAnTSauRSnUpJlXlSRTtL4TtdJ75tbatTztFbEEISSPewnxp7J5Jx4MdylpsLod5UjCC4XwjehSSbORMBOkjdSMBifsnU1szS1S5Y0kOb3S3K3Q+MfKCABJETe6rWjRKUbjvNe0/kIbKBbNdcoYabRuTaUgjFiLo5ZWGqVr06WYs1OO3AQfToicQj/Io3DaWMaAao8IJvZRjWkWMHqFwPbwpJK9TU7kdlDG86qLk4aWvJq6TIukMa2KFzXTOcRwoMo3O4tUpHpk0OUNKf3HE991z4Y0ck9rbq0LPkOjZuKJ4U75WhtE0qnOnL3UP+kC26QEnSsiyMuR+wXcWB7iHELuJiukOojZXMUOlgaif/MRcYtv1IbFH6bd6XXygc/6XMh+igQoJCb2ahf48GjHSlziUk3SDzyksqwSoi5RDeEkk6ZNj4SY39QIqdJJJl0ojwEl5UL0kk2IqQK77k+PskkmPhJD9if8AuZ+VLlcD8JJJXyiv4YsPuuZvASSWL9zJfoWfTP8A4zEQzlJJKl0qhxEsH9dFM7/lJJHDgZx/3FBy/wBQpJLZcMfAKb7T+VXv/q/7SSQ4+iJlrgfYjW8f/VJJMx9GLgLkfcPyopEkkM/kEhPKSSSFHH//2Q=="/>
          <p:cNvSpPr>
            <a:spLocks noChangeAspect="1" noChangeArrowheads="1"/>
          </p:cNvSpPr>
          <p:nvPr/>
        </p:nvSpPr>
        <p:spPr bwMode="auto">
          <a:xfrm>
            <a:off x="155575" y="-1173163"/>
            <a:ext cx="1866900" cy="24479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426" name="AutoShape 18" descr="data:image/jpeg;base64,/9j/4AAQSkZJRgABAQAAAQABAAD/2wCEAAkGBhQSERQUEhQWFRUUFxcXGBgXGBQXFRcYFxUXFBUUFBUYHCYeFxojGRQUHy8gIycpLCwsFR4xNTAqNSYrLCkBCQoKBQUFDQUFDSkYEhgpKSkpKSkpKSkpKSkpKSkpKSkpKSkpKSkpKSkpKSkpKSkpKSkpKSkpKSkpKSkpKSkpKf/AABEIAPEAsAMBIgACEQEDEQH/xAAcAAABBQEBAQAAAAAAAAAAAAAFAgMEBgcBAAj/xAA9EAABAwIEBAMHAgUDAwUAAAABAAIRAyEEBRIxQVFhcQYigRMykaGxwfAH0RRCcuHxI1KCM1NiFUOSorL/xAAUAQEAAAAAAAAAAAAAAAAAAAAA/8QAFBEBAAAAAAAAAAAAAAAAAAAAAP/aAAwDAQACEQMRAD8AZ1LgKb1JQKBwFcLk37Ve1IFal3WkB0r0IF6l0pEpVO5jcoElJRXD+Hqr5gAARuYmUZZ+nriyfagO4CLdigqKZqBWjG+BcQyIh0mLcOqD4zw9iWTqovI5gT6oBLnJBcl1mFvvNLe4IUfUg6XLjnptzkjWg65yb1JLnJDqiBwlJLkjWkl6Dr3pl5Xqj/gmXPQW1pStSRpStKDhcua1wrxCBbSlF6YTGMxfsxO55IJz6gaJdYfmyn5TQ1GTLY2MWO5B+Sr2VUjUl750t33i5Ow52+avWVZbDL7ulv8ATABI7/3QGMurSwmLTHfsjNKo5pdbyiIPIRJuhuHkM0gEAgjYCDGkDvueiJ4arLC/doFhf3QImOZM/BBI/wDUY8u8gEDje4A5lSMPjw4bdwdx3QLFUfaVAGughuvTMF17DoOFkMw+a1Gkuhrmg6XEPB4334tkfNBccZldGqIqsDu8Ks5x+nmGrD/SHs3f+P7KbRzomBu1oPmIADgRLIM7/kp6jmljsDEjzAy2d7eqDJM+8IYjCyXjUyT5m3H/ACHBAnOW6VqrHtLX+Zr7GbSCsy8Z+FRQOuiCaZ9dKCpOKbJSi5NOQKNRNuqrgCSSg9r5pt7lwpJKC7yupMQlSg5pXtKUGmV54QMVn6QSeCFtIq1G3HA8hGobH8ujrKTS2bkkEehEz3/ZDcTh2+3pkEEFkW4kAeVwixm88YQHvDeFsARAEu+JnUSeQ+6MZlnzS/2dMw0EAkDeWmCJ94Xn0CGuzFtFtTQb6XMuIJ8oaA2dxsfihOF1F4MuI0lpBvZwO/UE2QXyjWNRhAMFpA94kzdkuncz5gesKxkBlFw1AERPENiBHy4c1TvDeH8nmLg8DTI2aGkODnCLnh2Vv/hIu53kJmdgIifjyQDKOHdqpOa0AVOhkAifeNx/dP5nlobDmAAPaWubbSSbgjkZE+pRw0hYgi99xfseSadi2P0gQ6dvoT2hAFy/CaaYZFidf81hsN/pyUfKsvOt7nAG+1w1oN2wOVvmra7BNG+3L9lFdhgXch5fyUEeplweLje5Av8AVCcbRGl1MjykGbbA2VlpM3F/zYKHmeXB172Fxx6D4oMG8RZM7D1XNI8pu09EFLlr36i5KX4b2jR7m/OFjtR0IFpMpAeuEoEPekuck1Smi5BouhdDYXAZTgQISgRcHYhcc/ko2YVtNIniLoGcTjtLmBp3Iv23kc1EaW1CC18AHST5tRvIc20enCULe9zzJO0W9IlFMvoudNyZgXmOaAxSxeoaW8HS2Ggk2uSTO/E/JFcFhYgm7jMmI9T8lEwuE0Bsbu47fnqrPgsu1Cd4HGefFAnCNewnTYFt+c8D8kawznuB1w60DVMAb2E2XsLgIgmevO6J4fCHlIHzQRKWEcPKON459AnWYc8d4jblsp7KMXJv6pVS87n0/CggGo9vad5m/qpFHETAPTnz5pRpgQV2nGrkgItbf82XXMkL1Mn85JTHcPy6Abj8uFWk9jhMiO8r5z8RYE0a1RhEaSRC+oC1YN+ruWGnjCQLVG6v3QUEPXC9Ie6EgOQeqOSC5eckuQaY08UoJmYCWxyBDn3/AD5KPnB/0D1IHzuT0T701mNOcOf6r87X3QAsLRk8xPDc3VowNENgb7Rew9P3QPCYeSOGxNtukK45YGggtiGiQSAb8ggn4TLnOI0tJJFzbadjPYK3YSi9rdJsTzItx33JQPC1ib7gRJgidXEfCFYsKWho8wiOHvDnJPdA9ThrbH1i3aXcV728wTtwUXG4sMGwIiZdck/+IPRQ6VZ7nEuOmQCAbvg7Qzh6wgL1K+2x7SlU6/RR8PQPEdpufUCAPiU8ZHGR2QOje4t0+6d/hgCNv35KPM7T+cV328OvPDhugJBda20JLXfEp0IOOKyz9bcL/p0nzBkjuFqhCz79Y8LqwOv/ALbwfQ2QYDUemQ5Lqu3hRnOQLc5cNRNSuoNHZUT4dZQmlO60Egn85px7SaD44fDko7TKkMcfZ1BxLbd90A3DjcHaeFiZ4AlWvJ6ri0eypU9Lf5nwAJEC7pk25bqrYJsno0y6ePGPhZWfKaQlrnxoLmgAmN+vqgsOApVQ5mpwcNIJ3LYBiDaJlFGViSSSwNF5ABO08ifgk4WsJeCdrADcxt3UwghruENcf/qgEYzEPfU0sJbABLv5jyDZmLepRnLMCBs3/wCRkk8S4c1HyvLodqN9Qkn9kvF4yo3ysbc3A2kDeCgMCnG8/wCE250C+m9hJI+KqDjiNMuqVCZJAADYB2aP5iTsgTs7qlxFcvgEHynz24Fw4DrdBpjXFw4SOI2tuOabr0iRB23aeIPJVnKM1ME0zr6aw54PJwgTa23VWLB5kKggyCeBEEH/AGlA7RrGPl+91OwlaRE7IVUqaTBt+65gcf57m426hAdcVnPj7NWYihVwrHE1nloa0AzM3k7ABXt9aRa3JA8NlbP4p9RwuTvwkC6DJMV+j1ZtLV7QGpExHlJA93VzWcVqZaSCIIMEciNwvripWEgPAg7fZfNn6l5YKGZYhjQQ0u1Af1CZHRBV0gldcm3FBoTHJ0PUIVE6190E1hUhlcDbkfoVCpvQTNMLUe8nW4NbtB+yCTQ8QGlZrTqN4gQBvvuZlOu8VYgQ6q3SJMahtwBHGRwsorMWMPRqVhDqznNYxxiGCPeANhAmO65Tzqs2m2s9pcxzg32j3EM1bSIBcWiCJjgguOT+JHNLXOhwMEmo4tI4TMRyVjwHj6nJp1CDqcYIII0nhEztZZ/SzIVKVEMdQdUqiqXta9/+mKZAZrc4wC8EkSBsqVmVcOeXNlr2uvdvlI4Ws7uEH1RlOMY9sBwJOwB2Hok5m002nS2Tc8T3idlXf0xxZcwauDYnie6s+a1y0gjhw+xQZ9n/AIpqtp+SNbpa2LFo4kEKnYrNK2GDX1g5vtGl7Rqaxzuku+nwCuec0jSDy3S01JJe4anHX7waPdbEmLWVfx2T1MboZVe57GAxAYH9BqiSgsODpVRSbWfhnACk2r7WhXpvqNa4aodTIa5wA337FGcl8TMqtmW1GOEtqBrgY5uZubzcR1AQ7w74RoUKBZVJDAAYc6GmDPmDY1EO2meadxVFgd/pDS2SZgRc79Pugs1XEB7dQO4/N0JxWJgggnoeFt7r2XUhEXJI3NvkbL1TCgEkn1+iAvlmYlzHlxkgEjqCPqkVKxe0NYWg2JkgG/G6Rk7REcDE+kgn6IbnVEVtTRLTAuLOa4TpvyKArjKNTVvq0wd7W3WXfrXlgJpYkDeGH4S2VafDPi0+0ZQqTqB0E8SZieyr/wCseJ0YOmwm76ojoGgyfmgx15TLiuvemnGUF/aE6x6jtclsKCUxNVXkE7RHa4SmlcqiRbe8fBADzJxcGkD+aROwva2x9UQyxj3MFF8mkR5myRqvJ0wLXk2Kh4amX+U2idt99u6uuDwhDGxy+MdfwIA1bK6TKRYyiA0njJnlOonkq8zAh9SCAGU7wAAJHb8Ks+YVHEwbevwQ72fm0iLmPuUGt/plRIpTFoF5uTHJXTEYTV1VO8E4kU6egRqgSBw791cKZcbyEAPMfDOsSIm9uB/ZV45R7JxlojhznjtdXnEYiBZwtzsEGxNTUSXAHew2jqeO6AbQxTRJgAjiB0vc2smKOl9RxM+U229TtcprMqBf7swIHCOsqf4dynTq56ogzcT7yAp/BagdPSw3HXoU3iadhfp1B9USFCCD9OvNQ8xNus2+aDuSsApuJ4TvvvdQs1r08PQqVXj3Y1H/AHTsO6JYFmmlHf6Sq94syN+NbSpBwbSHmfJN3RDRA5IKf+n2EdisdVxLx5abvLyLup6IL+uOPnFUqX/bp6jyl5Ww5Jk1PB4drGnysGpx2niT8F83+Nc9/isZWrHZzyG/0ts36IK9UKbKce4JBKC9hPMaozHypDHIHwuhNtKUg5gMMNb7/wA23QiZVlpVyWaWCYG525BVWoS10jjAP7q6+G8uDxe0R132gIK7mVJzZP52QnAjXi2DZo585BK0PO6FGlScX7xbr2WeU81oN8rg8VGklpAkOBvpMXBQbHkeGPtARsAARHHgeZj7o3m2Cq29k6OdunBVjwH4ko1mDzw8bsf5XyBcaXRJ+SRnGfYipSfqeMK4yG0mEuqjk+o5vDayCw08irRL3E224fDigmPrVMPJALqezhJJZe5/p6IR4MyfEYcmpVxNeqX76nu0RE2aZ/CrNi2ucIj48UDWVVqdQSwiDfhF+PZWfCbCI/e6z7/0KtSeH4Ye87/px5CYmZPufQqx5Pngc403gsqixa4QfTgR2QH8U6Ljj9voh+JZrg3jbhYnr6fNOuGp0EwTt16J5lICLWkCPXc9JQe2p2n3THr0UChWIENEyYmOCIVHwB/tmD0G/wBVmXif9T35djKlNtJtVmkOgnSWuMz3BQHf1S8VtwmBe0n/AFsQCxgHAGNTz0hfN1arKL+JfE1XHV3V6xGp0AAbNaNmt/LoLUMlAjUutJXgF0BBc6ZUhtRQGVFIaUEtp5p4OUVtSyWXIHWU9T44GZPIcXf2Vs8MZ2ylSc54IDCBe8DhPMxtG6ph3+XfjdWOhhw+m9zfN522uWh2kanxziwvZAnMPbYurqqHTZxbSglzWgCC8iwdDhbhK9kHghuuXw6pd4BDrMnSXl0gyACLcSFf2ZVSpBjzpGgPcYvLiSIdvA4nmq/h/H2DFUmnUpe1pyzzEtZpBN2uPvW1i1og7lAVy3w1T9tWYykCKGllzJuzXqGqYJcR17KTkfh9oNd4guDgGnf3BduwvO/C6D0v1BptxBfScxzHAOqN1DWw0/LV1CSHG1osZCL0fFjXYcVKYDAQSQ8hp1vcS7c3McuSCzswbJEABrm2AB3LgCZ52S61EN0tdFhczxHHnCB5Xn8OEa6gJkkNs0STud9zt0UTFU69eqXtABJIaSTAaT0ibcEFtfhgBO5kOj42B53UXM8rbVadO4BjmCePcRP+VCoYEsOp9RxLNzcSP9mkWjlayIMbGi2zXHe8WBnnY/JAxhactbqExYokWjTPDr1iB8UzQoxIEeYDr5uP2SqlQ+z2jn0g/dA1UMAkxH+d180eO8eK2OruFwHaQejRC2/x94hGEwdR5MO0lrOryfsCvmmvi9RJ4kz8bn5oFOYEw/ey9rnglU6LjcNQeZSlPuwsC26iuqHspGFry4BxsgNOxzGbnZcbntPqFJp+GRF57lScP4NaGzO6CG3PaQG6k0c1pv2cPWUjE+DORCBYvI3sKCzOxA5j4on4ezcUzUYX2eCQJ/mDbR1VJwOBLyQSZ+vopr/DXEEoNkxj/a0IifIQHGNxwdzsQbLL808Nl7i6kCXgnWAAWb6YmAS6x6WVv8M5g59PRVMCxPW2m3p9VPGEDaxE+8y/IAh0kDmJb1MoKv4c0NGipTBdtJaJ7yRt+yuWCw7HVQGsOkhv8oABO9yLX+qt2U4Og6sBUpt1tptvA4giw4S1voZR6hhqTQS1gA/8eoAMoB2V4AkcA0WgXNuZRJmGLQeHz/JXn5mKbnM0yAAWkRebH1CVjHSIEkFxJIttw67IGH3jqGt9XEX9FMfh9TuwA67g7/8AFdfhwY7z6gzCkRAt3/sgGwQ8De5I/OUJrNq4aOu/oBx5okynLyeAAA7yZQTOKWqp0G45xsCgxj9a6z3nDgkkHUY4evVZ3h8lc7ey2D9SsGHVWPIkMG3dUjMcdTY2yDmGyKjTZJg23JQXMs0piWsb6jZDcdmbn2ny8lChAqrUkykry9CDW6LLolhmfh+6mUMDHD85qZTy/ogGNwwdwH3Q3OMsDm7fnNW9mBLQTw5oLmtQGzeP4UGa4ij7F+oc4KKuzFobMp/MsBJkFU/GvLHaSbHa31QWfI8/aazYMXvbgTDRPEzyWp4TCyadUNBvpmNgDIPeWhfPmFdpdP72HK23Jbd4A8c06zGsqFrHsGlrYESDdwHq25QWjCZc51WSPMSHF8yZeTTawRazQjQrGzWtjV5QJ2IEiTzJt6FJy6nqawCACDMc77+plS69ItaXhsvJbINrzBPSyCPh6EVmN94Ft3H/AHAzqHqCPREaeG99xvL9QHKBpsmXtBLSN2GRyg2PcqcyqCEDoZft/iVysbQFF/jZdAOyVSdHmd89z2QLc+GztAQLEOv3uUSxmIkdECxmK0sc5BXvEWFFSZvIWL+JPDtRtQlgLm8uS1nNM2AKruJIcgyR9MjcEJK0DMMOw+UAHmh9PwnTMEyAeqCp0qJPZPVa7QAANvRXpvh2kxkQNuO6HVsiou2aCeMcPUIN0oZfq/ApYysDZSqLI2UkPt2lAIxuHAZHBZ/mVPzENMfmx5Srv4jzEAQORVArYiZPNAy3CBxJNrc1X84yAVAeB4fZHsK4l3opzcKH8JQZjhsviqGPF9uluKI1sAaZ1sMOkRpsdwQetwFas08OB950lpmRuOyBNwxpOPtXl0e6gtOXfqrUwwa2oDUFjrdY6482qOZJHoFdsP4ydiXNLAAxwkybmRw/OCxvMMv1+afwbBHvDmdsYxg9mSWjylx8smxOmZd62QbjlEvbrOwAj4bqVUfaeH5shWFxwbQogw0vAMWEAcP7JdTMhIaIJAk8ggluqtb6+n+UmrXIH3P2CiU3Amdz8gOnJRMTiS4/Qc+pQKxuMsQEAz3GxT34Jeb4osInhx68lSvE3iMaDJiJ7IBed5kHMN7j49kFpZi+pDWG/EofgMFWxtXyyKc3KtFTKhQaGM947ncxxlBBoUIMbniURpsi5v02HRP4fCgdJ/JSn0uXC/8AlBHcwunUbH5dE9haTRwFvh3HNSaOWzBIub3+ZjkFMo5ZF95sOv7INUYwKDmWNFPgvYrGQLFV/Ncw18dggEZriC8mTx+SD1Y79FMxlbiBCHPrb9fwoGxVgyi+W1yZhBxTkonlzCOiA06m0jzCVV8+wjSYDeysNSpY8OyThcv9ofdmUGfY/B19O3lkd0Mw1FwxFNukySARMGJnstxxvhwGjIbeyDZf4XoUKhrVXA1ItJs3pCAd4kxbjXw+mRobGmTbmeqNYHOteIDGbRLnbenJVHxdnOqsHURqN2gXurT4F8OPE1a+5AgcB6FBZ6T/AC6YgXJP7JijimMDqnBo3PRQPEecQPY0tz7zuQ7quZu5z6PsWkhpPmI3M8EAPxN43a8w0F7iTAbeVBynwjWxTg6uIbuGD7qw+GvBLQ67Z6ndaNRy9lJoAAmOUQgrGEyNmHZsBHbkqdi6vtKrncJgdla/F+P0tI1XcLKk0WENHMnf6oJ9J43vy+ym4enr6D9jAI9UOpgmBxm437Im11ouJPx5CEBGiGucdoFv7/FEC0WG0jheegQihWi2/QceFzylFcLSkX3t39OQQO4zNNQICB1sz3AHrNlBxuaGIHdQGVtSB9+ILj9uCbaYN0umzknWUbhA7gMMZki0SjtHAEHby2PdCG0C/wApJE8lYMrpFjQzVPKf3QL/AIGTJ+6KZfSa0iBsm3OA4+vVRzmbGu94H7oDGa4wMpy4/nZZ7nld1Uw0TqNucIxicaaryTJHAclzC5bL9XAbIIXhfw7qqe0e33drGFbcwxseUHSOPP0USpifZt0tsem6jkkiQJJ+PrKAVmD5MN4njuepUnCYbU5o4CZPMpjEvazcSSd4n8CLYNoA1fD90BTBEMk3t0SMbj3QTYKK0zxsDJP1CB5rjye142QA/EGM9pUN/laEOEzq/wBuw5lJr1vMeMyPpxXabzy3P+UE3Bs3Px+qfNTgJ4HlE2j4JqrWiwBiIgcLcOpTXtSHAD3j1n4oCuBJmBJJtz7KyYKnABO3LrwugOTsMzBdE9p59lYKTSQBNhEyRsbSAgzqp9kvDbLy8gm0OCfZ9vuuLyAll/vBGx7tPufuvLyCPV931Qtu64vIJuG4dyiuG2P5xXl5A3j901htv+K8vIB2J2CLUPdH9AXV5Bz/ANqp6qrZr/L6ry8gr3F3c/ZSsD/L6rq8gfqf9Q9x/wDkqHhf+sf6XfQri8gtWWe4f6W/UIsd/Q/ReXkH/9k="/>
          <p:cNvSpPr>
            <a:spLocks noChangeAspect="1" noChangeArrowheads="1"/>
          </p:cNvSpPr>
          <p:nvPr/>
        </p:nvSpPr>
        <p:spPr bwMode="auto">
          <a:xfrm>
            <a:off x="155575" y="-1096963"/>
            <a:ext cx="1676400" cy="22955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428" name="AutoShape 20" descr="data:image/jpeg;base64,/9j/4AAQSkZJRgABAQAAAQABAAD/2wCEAAkGBhQSERQUEhQWFRUUFxcXGBgXGBQXFRcYFxUXFBUUFBUYHCYeFxojGRQUHy8gIycpLCwsFR4xNTAqNSYrLCkBCQoKBQUFDQUFDSkYEhgpKSkpKSkpKSkpKSkpKSkpKSkpKSkpKSkpKSkpKSkpKSkpKSkpKSkpKSkpKSkpKSkpKf/AABEIAPEAsAMBIgACEQEDEQH/xAAcAAABBQEBAQAAAAAAAAAAAAAFAgMEBgcBAAj/xAA9EAABAwIEBAMHAgUDAwUAAAABAAIRAyEEBRIxQVFhcQYigRMykaGxwfAH0RRCcuHxI1KCM1NiFUOSorL/xAAUAQEAAAAAAAAAAAAAAAAAAAAA/8QAFBEBAAAAAAAAAAAAAAAAAAAAAP/aAAwDAQACEQMRAD8AZ1LgKb1JQKBwFcLk37Ve1IFal3WkB0r0IF6l0pEpVO5jcoElJRXD+Hqr5gAARuYmUZZ+nriyfagO4CLdigqKZqBWjG+BcQyIh0mLcOqD4zw9iWTqovI5gT6oBLnJBcl1mFvvNLe4IUfUg6XLjnptzkjWg65yb1JLnJDqiBwlJLkjWkl6Dr3pl5Xqj/gmXPQW1pStSRpStKDhcua1wrxCBbSlF6YTGMxfsxO55IJz6gaJdYfmyn5TQ1GTLY2MWO5B+Sr2VUjUl750t33i5Ow52+avWVZbDL7ulv8ATABI7/3QGMurSwmLTHfsjNKo5pdbyiIPIRJuhuHkM0gEAgjYCDGkDvueiJ4arLC/doFhf3QImOZM/BBI/wDUY8u8gEDje4A5lSMPjw4bdwdx3QLFUfaVAGughuvTMF17DoOFkMw+a1Gkuhrmg6XEPB4334tkfNBccZldGqIqsDu8Ks5x+nmGrD/SHs3f+P7KbRzomBu1oPmIADgRLIM7/kp6jmljsDEjzAy2d7eqDJM+8IYjCyXjUyT5m3H/ACHBAnOW6VqrHtLX+Zr7GbSCsy8Z+FRQOuiCaZ9dKCpOKbJSi5NOQKNRNuqrgCSSg9r5pt7lwpJKC7yupMQlSg5pXtKUGmV54QMVn6QSeCFtIq1G3HA8hGobH8ujrKTS2bkkEehEz3/ZDcTh2+3pkEEFkW4kAeVwixm88YQHvDeFsARAEu+JnUSeQ+6MZlnzS/2dMw0EAkDeWmCJ94Xn0CGuzFtFtTQb6XMuIJ8oaA2dxsfihOF1F4MuI0lpBvZwO/UE2QXyjWNRhAMFpA94kzdkuncz5gesKxkBlFw1AERPENiBHy4c1TvDeH8nmLg8DTI2aGkODnCLnh2Vv/hIu53kJmdgIifjyQDKOHdqpOa0AVOhkAifeNx/dP5nlobDmAAPaWubbSSbgjkZE+pRw0hYgi99xfseSadi2P0gQ6dvoT2hAFy/CaaYZFidf81hsN/pyUfKsvOt7nAG+1w1oN2wOVvmra7BNG+3L9lFdhgXch5fyUEeplweLje5Av8AVCcbRGl1MjykGbbA2VlpM3F/zYKHmeXB172Fxx6D4oMG8RZM7D1XNI8pu09EFLlr36i5KX4b2jR7m/OFjtR0IFpMpAeuEoEPekuck1Smi5BouhdDYXAZTgQISgRcHYhcc/ko2YVtNIniLoGcTjtLmBp3Iv23kc1EaW1CC18AHST5tRvIc20enCULe9zzJO0W9IlFMvoudNyZgXmOaAxSxeoaW8HS2Ggk2uSTO/E/JFcFhYgm7jMmI9T8lEwuE0Bsbu47fnqrPgsu1Cd4HGefFAnCNewnTYFt+c8D8kawznuB1w60DVMAb2E2XsLgIgmevO6J4fCHlIHzQRKWEcPKON459AnWYc8d4jblsp7KMXJv6pVS87n0/CggGo9vad5m/qpFHETAPTnz5pRpgQV2nGrkgItbf82XXMkL1Mn85JTHcPy6Abj8uFWk9jhMiO8r5z8RYE0a1RhEaSRC+oC1YN+ruWGnjCQLVG6v3QUEPXC9Ie6EgOQeqOSC5eckuQaY08UoJmYCWxyBDn3/AD5KPnB/0D1IHzuT0T701mNOcOf6r87X3QAsLRk8xPDc3VowNENgb7Rew9P3QPCYeSOGxNtukK45YGggtiGiQSAb8ggn4TLnOI0tJJFzbadjPYK3YSi9rdJsTzItx33JQPC1ib7gRJgidXEfCFYsKWho8wiOHvDnJPdA9ThrbH1i3aXcV728wTtwUXG4sMGwIiZdck/+IPRQ6VZ7nEuOmQCAbvg7Qzh6wgL1K+2x7SlU6/RR8PQPEdpufUCAPiU8ZHGR2QOje4t0+6d/hgCNv35KPM7T+cV328OvPDhugJBda20JLXfEp0IOOKyz9bcL/p0nzBkjuFqhCz79Y8LqwOv/ALbwfQ2QYDUemQ5Lqu3hRnOQLc5cNRNSuoNHZUT4dZQmlO60Egn85px7SaD44fDko7TKkMcfZ1BxLbd90A3DjcHaeFiZ4AlWvJ6ri0eypU9Lf5nwAJEC7pk25bqrYJsno0y6ePGPhZWfKaQlrnxoLmgAmN+vqgsOApVQ5mpwcNIJ3LYBiDaJlFGViSSSwNF5ABO08ifgk4WsJeCdrADcxt3UwghruENcf/qgEYzEPfU0sJbABLv5jyDZmLepRnLMCBs3/wCRkk8S4c1HyvLodqN9Qkn9kvF4yo3ysbc3A2kDeCgMCnG8/wCE250C+m9hJI+KqDjiNMuqVCZJAADYB2aP5iTsgTs7qlxFcvgEHynz24Fw4DrdBpjXFw4SOI2tuOabr0iRB23aeIPJVnKM1ME0zr6aw54PJwgTa23VWLB5kKggyCeBEEH/AGlA7RrGPl+91OwlaRE7IVUqaTBt+65gcf57m426hAdcVnPj7NWYihVwrHE1nloa0AzM3k7ABXt9aRa3JA8NlbP4p9RwuTvwkC6DJMV+j1ZtLV7QGpExHlJA93VzWcVqZaSCIIMEciNwvripWEgPAg7fZfNn6l5YKGZYhjQQ0u1Af1CZHRBV0gldcm3FBoTHJ0PUIVE6190E1hUhlcDbkfoVCpvQTNMLUe8nW4NbtB+yCTQ8QGlZrTqN4gQBvvuZlOu8VYgQ6q3SJMahtwBHGRwsorMWMPRqVhDqznNYxxiGCPeANhAmO65Tzqs2m2s9pcxzg32j3EM1bSIBcWiCJjgguOT+JHNLXOhwMEmo4tI4TMRyVjwHj6nJp1CDqcYIII0nhEztZZ/SzIVKVEMdQdUqiqXta9/+mKZAZrc4wC8EkSBsqVmVcOeXNlr2uvdvlI4Ws7uEH1RlOMY9sBwJOwB2Hok5m002nS2Tc8T3idlXf0xxZcwauDYnie6s+a1y0gjhw+xQZ9n/AIpqtp+SNbpa2LFo4kEKnYrNK2GDX1g5vtGl7Rqaxzuku+nwCuec0jSDy3S01JJe4anHX7waPdbEmLWVfx2T1MboZVe57GAxAYH9BqiSgsODpVRSbWfhnACk2r7WhXpvqNa4aodTIa5wA337FGcl8TMqtmW1GOEtqBrgY5uZubzcR1AQ7w74RoUKBZVJDAAYc6GmDPmDY1EO2meadxVFgd/pDS2SZgRc79Pugs1XEB7dQO4/N0JxWJgggnoeFt7r2XUhEXJI3NvkbL1TCgEkn1+iAvlmYlzHlxkgEjqCPqkVKxe0NYWg2JkgG/G6Rk7REcDE+kgn6IbnVEVtTRLTAuLOa4TpvyKArjKNTVvq0wd7W3WXfrXlgJpYkDeGH4S2VafDPi0+0ZQqTqB0E8SZieyr/wCseJ0YOmwm76ojoGgyfmgx15TLiuvemnGUF/aE6x6jtclsKCUxNVXkE7RHa4SmlcqiRbe8fBADzJxcGkD+aROwva2x9UQyxj3MFF8mkR5myRqvJ0wLXk2Kh4amX+U2idt99u6uuDwhDGxy+MdfwIA1bK6TKRYyiA0njJnlOonkq8zAh9SCAGU7wAAJHb8Ks+YVHEwbevwQ72fm0iLmPuUGt/plRIpTFoF5uTHJXTEYTV1VO8E4kU6egRqgSBw791cKZcbyEAPMfDOsSIm9uB/ZV45R7JxlojhznjtdXnEYiBZwtzsEGxNTUSXAHew2jqeO6AbQxTRJgAjiB0vc2smKOl9RxM+U229TtcprMqBf7swIHCOsqf4dynTq56ogzcT7yAp/BagdPSw3HXoU3iadhfp1B9USFCCD9OvNQ8xNus2+aDuSsApuJ4TvvvdQs1r08PQqVXj3Y1H/AHTsO6JYFmmlHf6Sq94syN+NbSpBwbSHmfJN3RDRA5IKf+n2EdisdVxLx5abvLyLup6IL+uOPnFUqX/bp6jyl5Ww5Jk1PB4drGnysGpx2niT8F83+Nc9/isZWrHZzyG/0ts36IK9UKbKce4JBKC9hPMaozHypDHIHwuhNtKUg5gMMNb7/wA23QiZVlpVyWaWCYG525BVWoS10jjAP7q6+G8uDxe0R132gIK7mVJzZP52QnAjXi2DZo585BK0PO6FGlScX7xbr2WeU81oN8rg8VGklpAkOBvpMXBQbHkeGPtARsAARHHgeZj7o3m2Cq29k6OdunBVjwH4ko1mDzw8bsf5XyBcaXRJ+SRnGfYipSfqeMK4yG0mEuqjk+o5vDayCw08irRL3E224fDigmPrVMPJALqezhJJZe5/p6IR4MyfEYcmpVxNeqX76nu0RE2aZ/CrNi2ucIj48UDWVVqdQSwiDfhF+PZWfCbCI/e6z7/0KtSeH4Ye87/px5CYmZPufQqx5Pngc403gsqixa4QfTgR2QH8U6Ljj9voh+JZrg3jbhYnr6fNOuGp0EwTt16J5lICLWkCPXc9JQe2p2n3THr0UChWIENEyYmOCIVHwB/tmD0G/wBVmXif9T35djKlNtJtVmkOgnSWuMz3BQHf1S8VtwmBe0n/AFsQCxgHAGNTz0hfN1arKL+JfE1XHV3V6xGp0AAbNaNmt/LoLUMlAjUutJXgF0BBc6ZUhtRQGVFIaUEtp5p4OUVtSyWXIHWU9T44GZPIcXf2Vs8MZ2ylSc54IDCBe8DhPMxtG6ph3+XfjdWOhhw+m9zfN522uWh2kanxziwvZAnMPbYurqqHTZxbSglzWgCC8iwdDhbhK9kHghuuXw6pd4BDrMnSXl0gyACLcSFf2ZVSpBjzpGgPcYvLiSIdvA4nmq/h/H2DFUmnUpe1pyzzEtZpBN2uPvW1i1og7lAVy3w1T9tWYykCKGllzJuzXqGqYJcR17KTkfh9oNd4guDgGnf3BduwvO/C6D0v1BptxBfScxzHAOqN1DWw0/LV1CSHG1osZCL0fFjXYcVKYDAQSQ8hp1vcS7c3McuSCzswbJEABrm2AB3LgCZ52S61EN0tdFhczxHHnCB5Xn8OEa6gJkkNs0STud9zt0UTFU69eqXtABJIaSTAaT0ibcEFtfhgBO5kOj42B53UXM8rbVadO4BjmCePcRP+VCoYEsOp9RxLNzcSP9mkWjlayIMbGi2zXHe8WBnnY/JAxhactbqExYokWjTPDr1iB8UzQoxIEeYDr5uP2SqlQ+z2jn0g/dA1UMAkxH+d180eO8eK2OruFwHaQejRC2/x94hGEwdR5MO0lrOryfsCvmmvi9RJ4kz8bn5oFOYEw/ey9rnglU6LjcNQeZSlPuwsC26iuqHspGFry4BxsgNOxzGbnZcbntPqFJp+GRF57lScP4NaGzO6CG3PaQG6k0c1pv2cPWUjE+DORCBYvI3sKCzOxA5j4on4ezcUzUYX2eCQJ/mDbR1VJwOBLyQSZ+vopr/DXEEoNkxj/a0IifIQHGNxwdzsQbLL808Nl7i6kCXgnWAAWb6YmAS6x6WVv8M5g59PRVMCxPW2m3p9VPGEDaxE+8y/IAh0kDmJb1MoKv4c0NGipTBdtJaJ7yRt+yuWCw7HVQGsOkhv8oABO9yLX+qt2U4Og6sBUpt1tptvA4giw4S1voZR6hhqTQS1gA/8eoAMoB2V4AkcA0WgXNuZRJmGLQeHz/JXn5mKbnM0yAAWkRebH1CVjHSIEkFxJIttw67IGH3jqGt9XEX9FMfh9TuwA67g7/8AFdfhwY7z6gzCkRAt3/sgGwQ8De5I/OUJrNq4aOu/oBx5okynLyeAAA7yZQTOKWqp0G45xsCgxj9a6z3nDgkkHUY4evVZ3h8lc7ey2D9SsGHVWPIkMG3dUjMcdTY2yDmGyKjTZJg23JQXMs0piWsb6jZDcdmbn2ny8lChAqrUkykry9CDW6LLolhmfh+6mUMDHD85qZTy/ogGNwwdwH3Q3OMsDm7fnNW9mBLQTw5oLmtQGzeP4UGa4ij7F+oc4KKuzFobMp/MsBJkFU/GvLHaSbHa31QWfI8/aazYMXvbgTDRPEzyWp4TCyadUNBvpmNgDIPeWhfPmFdpdP72HK23Jbd4A8c06zGsqFrHsGlrYESDdwHq25QWjCZc51WSPMSHF8yZeTTawRazQjQrGzWtjV5QJ2IEiTzJt6FJy6nqawCACDMc77+plS69ItaXhsvJbINrzBPSyCPh6EVmN94Ft3H/AHAzqHqCPREaeG99xvL9QHKBpsmXtBLSN2GRyg2PcqcyqCEDoZft/iVysbQFF/jZdAOyVSdHmd89z2QLc+GztAQLEOv3uUSxmIkdECxmK0sc5BXvEWFFSZvIWL+JPDtRtQlgLm8uS1nNM2AKruJIcgyR9MjcEJK0DMMOw+UAHmh9PwnTMEyAeqCp0qJPZPVa7QAANvRXpvh2kxkQNuO6HVsiou2aCeMcPUIN0oZfq/ApYysDZSqLI2UkPt2lAIxuHAZHBZ/mVPzENMfmx5Srv4jzEAQORVArYiZPNAy3CBxJNrc1X84yAVAeB4fZHsK4l3opzcKH8JQZjhsviqGPF9uluKI1sAaZ1sMOkRpsdwQetwFas08OB950lpmRuOyBNwxpOPtXl0e6gtOXfqrUwwa2oDUFjrdY6482qOZJHoFdsP4ydiXNLAAxwkybmRw/OCxvMMv1+afwbBHvDmdsYxg9mSWjylx8smxOmZd62QbjlEvbrOwAj4bqVUfaeH5shWFxwbQogw0vAMWEAcP7JdTMhIaIJAk8ggluqtb6+n+UmrXIH3P2CiU3Amdz8gOnJRMTiS4/Qc+pQKxuMsQEAz3GxT34Jeb4osInhx68lSvE3iMaDJiJ7IBed5kHMN7j49kFpZi+pDWG/EofgMFWxtXyyKc3KtFTKhQaGM947ncxxlBBoUIMbniURpsi5v02HRP4fCgdJ/JSn0uXC/8AlBHcwunUbH5dE9haTRwFvh3HNSaOWzBIub3+ZjkFMo5ZF95sOv7INUYwKDmWNFPgvYrGQLFV/Ncw18dggEZriC8mTx+SD1Y79FMxlbiBCHPrb9fwoGxVgyi+W1yZhBxTkonlzCOiA06m0jzCVV8+wjSYDeysNSpY8OyThcv9ofdmUGfY/B19O3lkd0Mw1FwxFNukySARMGJnstxxvhwGjIbeyDZf4XoUKhrVXA1ItJs3pCAd4kxbjXw+mRobGmTbmeqNYHOteIDGbRLnbenJVHxdnOqsHURqN2gXurT4F8OPE1a+5AgcB6FBZ6T/AC6YgXJP7JijimMDqnBo3PRQPEecQPY0tz7zuQ7quZu5z6PsWkhpPmI3M8EAPxN43a8w0F7iTAbeVBynwjWxTg6uIbuGD7qw+GvBLQ67Z6ndaNRy9lJoAAmOUQgrGEyNmHZsBHbkqdi6vtKrncJgdla/F+P0tI1XcLKk0WENHMnf6oJ9J43vy+ym4enr6D9jAI9UOpgmBxm437Im11ouJPx5CEBGiGucdoFv7/FEC0WG0jheegQihWi2/QceFzylFcLSkX3t39OQQO4zNNQICB1sz3AHrNlBxuaGIHdQGVtSB9+ILj9uCbaYN0umzknWUbhA7gMMZki0SjtHAEHby2PdCG0C/wApJE8lYMrpFjQzVPKf3QL/AIGTJ+6KZfSa0iBsm3OA4+vVRzmbGu94H7oDGa4wMpy4/nZZ7nld1Uw0TqNucIxicaaryTJHAclzC5bL9XAbIIXhfw7qqe0e33drGFbcwxseUHSOPP0USpifZt0tsem6jkkiQJJ+PrKAVmD5MN4njuepUnCYbU5o4CZPMpjEvazcSSd4n8CLYNoA1fD90BTBEMk3t0SMbj3QTYKK0zxsDJP1CB5rjye142QA/EGM9pUN/laEOEzq/wBuw5lJr1vMeMyPpxXabzy3P+UE3Bs3Px+qfNTgJ4HlE2j4JqrWiwBiIgcLcOpTXtSHAD3j1n4oCuBJmBJJtz7KyYKnABO3LrwugOTsMzBdE9p59lYKTSQBNhEyRsbSAgzqp9kvDbLy8gm0OCfZ9vuuLyAll/vBGx7tPufuvLyCPV931Qtu64vIJuG4dyiuG2P5xXl5A3j901htv+K8vIB2J2CLUPdH9AXV5Bz/ANqp6qrZr/L6ry8gr3F3c/ZSsD/L6rq8gfqf9Q9x/wDkqHhf+sf6XfQri8gtWWe4f6W/UIsd/Q/ReXkH/9k="/>
          <p:cNvSpPr>
            <a:spLocks noChangeAspect="1" noChangeArrowheads="1"/>
          </p:cNvSpPr>
          <p:nvPr/>
        </p:nvSpPr>
        <p:spPr bwMode="auto">
          <a:xfrm>
            <a:off x="155575" y="-1096963"/>
            <a:ext cx="1676400" cy="22955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7430" name="AutoShape 22" descr="data:image/jpeg;base64,/9j/4AAQSkZJRgABAQAAAQABAAD/2wCEAAkGBhQSEBQUExQUFRQWGBUWFxcUFRQUFxUUFBcVFBUUFxUXHCYeFxwkGRQUHy8gJCcpLCwsFR4xNTAqNSYrLCkBCQoKDgwOGg8PGiwkHyQsLCwsKSwsLCwsLCwsLCwsLCwpLCwsLCwsLCwsLCwsLCwsLCwsLCwsLCksLCwsLCwsLP/AABEIAQMAwgMBIgACEQEDEQH/xAAcAAABBQEBAQAAAAAAAAAAAAAFAAIDBAYBBwj/xAA7EAABAwIEBAUCBAQGAgMAAAABAAIRAwQFEiExBkFRYRMicYGRscEyodHwB1Lh8RQjQkOCkhZTFRdi/8QAGQEAAwEBAQAAAAAAAAAAAAAAAgMEAQAF/8QAJxEAAgICAgEEAgMBAQAAAAAAAAECEQMhEjEEEyJBUTJhgZHwIxT/2gAMAwEAAhEDEQA/AImU1OymkxisMYvIs9BITKasMprjGKdjUJom01KGJNapQFho0NTg1OAXYXHDQ1Oypwaux6LUr6OOwlARGzw0OBk7dEZtMLpR+EE99U+PjyfYl5YozAYnZVq3YLSP+mPlRHh5h6g9j+qP/wA0jPWiZkNXcqN1uHHD8LgfXRDq1g9u7T9kqWKUe0GpxfTKuVcLFLlSypYZD4aaWKxkTS1cYVXU1E6mrhao3MXGlJ1NQPpq+9iicxccUPCSVnIkts4HsYrDGprWqdjUJw5jVK1q41qlAWGiAT4TQnhYcdC7C6AsrxHj+Zxo0zoNHkcz/KD0TMcHN0gJzUFbCV3xA0OyU4c7YnkD91PaMkFz9XbyNtEBwuwgNkau/qtpY2AawNMwQHSvSjijjWiJ5JTewrhWbJm+PRFqdIkhw6IfQcQBoQNe0HYBELDUabNGX3G5Wmtkj7gtEnrH9Uqd/wA/9PVQX7w5hBOWTlk8teSFYhRdSLWsLdfwg7unvzWmGoY+V0rN2eLOHlfGZsRBnMOiIMvyWydJMgGAQDyRWDRPdYSx+sQeo0QW8wtzNRqEaF7I9N+a7445pU8cZjIzcTLppai+IWA/Ez3H3CGEKCcHB0yqMlJWRFqY5qnhNLUARWdTUb6atFiY5i6jin4aSsZF1ccCGtUzQmNCkahCJAngJjSngrDhwTgmhNuK+Rs7nkOp6LUm3SObrYPx/FPCpkA+d2g7Dm5ZCztiRJk+Zvv1RXEKReXvOsga9NenRMwG1J9s2npoCvVw41jj+zzcs3kkarALYFwcdoJ9o27K1c4sHvDWfhGgLexH0VG6uQy3DB+IuAk845ekoTSrOBdGhg5SOTufyl5cq6KcOFvdG5FwXs8pOkHrP6EEI7hdAtpjNuQJ9eZWRwBj3tmQAQdNfM7+y1tLNzESB/ZMg7imKnGpNFG6plwcQAS3fpOhntCs0rMVaYLhBjQ/y+ivULQNbEb79ypqbYEI0AZmpYEuZI8w0kaTH6hX79kscQ2SBp+o9EUbQEyP3KcaAhccBsJs4bLvMTr7+yI1bIOCkp040GynC7s4EnyackKvKYDjC0F7bk6hD69j5Z5jT5S8kOSoOEqYHhcIT3NhNheaWDYTHNUsLhC04r5UlLlSXHAMJ7UxPalhEgCcE0J4Cw0cCgGKXhNSRsNB09UauamVhPt7lZLFr8GQB29Fb4sVuTJfIlqkdfdkxlO4M9IUmFP/ABCdImdeu0hCKNYwIMQZ90VpTl00noI/Z7p+TIqAxYm2E7ohztS4gajQblWrG0ga81FZ2ZMSTOkac+qM2tr5+ZiN9l5mSfJ6PWxx4R2W8JeGEzvBI++q0VtieZoA+ShFGzEzGqJW9unY8k0qJMsYN2Wad+4GCZHVPNyXc1wU1L4IhPXN/Ih8V8HaVcgKU3Khc1dbTRKUloFpPZO1ynCq02wrTE+DFSQiFF4QUyUJoBl8Rtcr+xVTKtDjdGWT0QBednjUyzG7iMhLKnriSMGQkupLjDPJ4UYUgSxg8J6Y1PCw0rYk+Ge/0BWBrOzOcT1K3GMuhk9M30WHbqQrIaxone8jLVnQzOgBafDrHWenuEMwugDvp91pcPpFx207CI+FNllei/HDirH2NqS+RtqAT1C09vh0NkwD6ofh+FuzZjl3PwVoKVGBH9VuKF7aE5sn0yOjbaaKy2gBqu5gAkHKtJIkbbHhoTkzxAmseUfJA0Slq4F0FOYFvZnQmKwxRgaqYBNgqFyYlxdSTACC8ZLHDsssQtc4LK12Q5w7n6qTyV0yjC+0QwlCdC5CjKBkJJ6S0wzLVIFECpQlDRwTwo5Tg5YaUsZbLR6O+ix9Kl+X1W1xAjL8/mFjH3MP2MSdNlUn/wA1/IEI3kf8GhweiAJcdenT3Wqsq8MGo11LQOfRYnCKrQ/NUJJGhaDAA9VrLK8LsvhUSNdXEE6ep00UsvyLpR9poLN0xOx1H7CMNjmfhBMNrOM5hMaDbTqNO6v0nk65YVGOVI8/JHZPXr5fRV6VUv12B2J+yp316S8NZBPMkSG+yv2dDYklx5n7Dot5cpUjuPGNsnp0z7dT+inDE8NXSFQoUTuVjAU4JE9l30RUYcp1NVbCovbOvMKZlTRFCVaYMo2WVxNY5OTk7FHCs1fN/wAx3qtDXrho1WcvKwNR0eY7w3Ux9lP5H4j8K2RQlC4xxO4IPQ/qE5RlA2El2F1acZIJ4UYK4+okjhVKmq5nUUpwKwNHau3usdWjxXdiT1Mytk4SCFjMQAFxHcE+qfDcK/3+0YtTCuHURGfQnoZ6/mvQMGc5zc73TEeWIgRosNa31GmQ5z+giPco5h3FjBOoIfo0CNx1SN3ZXkVxpG5p0Rl00/LupHtGQ9hzQzDMYa9uYkZWjrt6ooKoeyWkahURaa0ebOLi9lSytiXlzhv9OSJeKGBPoM0UdahPZMjBxjoW5cnsG3XEjg7K2m54icwiAhN9xs9g/CG857I1WFJszElYrifG6OfIIJG7ummkDl9fRd6tfsbDCpv6DdtxDWMHylp21Gb/AKrQ4bjIfAOjl59hTg50084d1OVwn0K1lvVcIFdn/NgIE9xu380Mc/2gsnj8emafNITWqC1OgIdmB5z91LVT3LVklbokpVdVZQp9SDKu29yHeqLFkXTBnD5B/Ell4tLLMGQlhWEso0wAPXv3Kv3GphQtuBr2QyrnbCi3w4oqYlaAtzN0ggn02KHIqH5w9vIgoWEidPaGxuqZyEl1JDRpjMyhe6SuVKijlIKUShOBUbVI0LgijjGPMtgC7c7CfzWJvcQ8Ws6pTJ8xAaOcrRcY4V4nhu6S0/UfdAbGk2lUaSNGmfZU4+KjfyKkpOX6+yVuAkQ6tUDXESGGS6D9Fdw/Bnh0h4I55Z17IHa13XF0Tm1c4gF34RGw76RoilzcVKFXI99QhpafKcoLdCduo7p/HJXYh5MMX0wy+9db5nZJJmdS0x6bKthH8S306zWkuDNoJkD9EJxvFw99d7DUpsLv8lj5f5IiDv8AXmswXFzmyIMjSN9UKwfMhk/K+IL+0fU2BYiarWkAAETvKJXIEQsd/Dd58ESdgBHRbC52WY3ePYrLHjkpGKx+k5tUsZLnOEiNQBynpqsrZ8I0xVqivVHiZC4NzAS52oJM/kt/i1AlpkkemhI6SsKcNDqjm5Ik9Mx/NRqXCVnoxj6uOjFYHeMp3bRcMfVptLmljXRJMgEagCCvTGUXMoU/8D44drmZWealLLOxc7Z0bZdFcwjhqi0NIDYG/kBPytKK4awBrS6BEwIHr/RUyzc11REsXpvuwbh1dzPxaE/syPujlK6zN+/L2QbJmdrBPpr/AGRegCBqk4rWg8tPZHVdKfZAyE91Pmu226bFe5CZP2klzIJPoqNtilM1HU4IeNwfqFcv6kCN50WX4naaYbVbo5uhPVpW5JNS0biipKmadzAII56IfUb5j6/1VThnEjXoGdYKtN3Pr9NPssuzmq0NyJJ6S6jDzcu1XQVFKeFOVomapmlQgKUFYGVcboF9B0bjzD23HxK8/vbgkx+yvSTU+FgeJsNNGtI/A8eXsebf3yTsL3QvLpArC6TnVJGsbDp7Lb2NkMkuaHu6lpkdtUE4btP8yfT27dz2Wxc/Kz9EWbJukdhw0uTMnj0knQDQ6dFn7C2zOLjy2WixOXvM6fdDrVnmDep+iODqNHZIqU7Pav4eUiKAOkaeveVsS2Vk+DqgbRaNBpsFqWEo8DXGiXyU/UbIq1iHboZXwmJj55o0XKrXqlZkhEHHOSBb35NOfYfdcqXgDZKmrR7oFdWDnv5x17qOTa6K4JS7DGGEHUjdGRSlD8EsstNv9dPlFQxU4oe3ZNll7tED26LlmzzlTVtkyyGpKYl70Lb9rO3B83wFgOO8VL3+AzeYMcyeS31yd41IGnryWYwjhLLW8aqZfJMb6lBktukMxtJWwhgGGeBbNZEGJd3KeGq9ePyiOZ+gVJdVaMu9iSSSWHHmAU1MKuCrFNymLETgJhckXJi4MeChHFlLNQaInzt+6LNKixG18Sk5o3iR6jULYunZjVoEYGzK4H5RWvezMbQT20QCxrl7gOm4P0WwtsKc9nbbT0Q5NStlUWuJi8XeJA566+u6G4EPEuwBsIH6rWcT8PFlMvMSNUAwfD3UXsrASwxJ6GdQY2VEZpwZLKD5quj2DB7XK9sAQQJPcbaLQ3L3MbLRPZCeH6ge0Ojf3V6/4gpsJaPO8f6G6kH/APUfh91uJKMLbomy8pZKqyFt1VcdoUV1nbqNTG3X35FZH/7SuHXXg0bNrmh0Fxc4aDczELc/4vO0EiJHWY91jSrvZu4voF0MSZXEAwRoRsQe6KUKA0WYxzDCXeJRdkqD4f2P6q3gfEkkU6oLakbH9UqD3sbOFq4f0a+k0DZdqOhR0KkhNqElXXrR59b2NrVJU9qICiZSU7REooR3bMk9UQ1njN++SVKoDsFSxW9FLK4yQTGmsz2XRftLYZPuCI+UuWpBpXE5eGXz0EfqogkF1AEKUl2Elxh5S1WaZVWmVZaVKy5DnOXQoyU9pWGj2hTAKNrk7OuNsE3NgKdyHAeWpv2fz+d/legW9UNognRoH0WFx+uRRkb5mx8yq93itW4Y2kMxYW+bJ/rLYPhtPxKZHFKbVAyyQjGm+ijxhxL47nNYSabTy+ndZfCrGvVcQwuDTJMOA0mOZhb+04Xc41GGm1pAENA3bGsn1R/h7h0NrupFjA1gY9sNABdHON9TI916GPDGCohyZ5TdrRQ4LF7bEUzDmxMVCCQDsA5u/wAIvRqvNZzKFIU/EzOqOIJM9RPdF8NtQb24zafgLNSNI+noiNnYBtd7iNAGtBnV0iTKVPCmw4Z2rvYNwrh7IC5xzTrOkzER8o1Rw/kdIEhWKdVurZG8j3P6qa4rBjS5y2OGCFyzZJPZSbYf3UNXhqk8kubrAg82mI06Ke0xqmecDvpr0VqjfNdqDtoZBHZEoYzHLIvsFWlu+30c4vZ1O45D1CLsJkELtwA4EHpK5bDT0WLFT0ZLJy2yx4eiYVIX6KA1BBKeKAeMtmrTH8uZ35QPqm0d12u/O+fZOadVHPciqOokycE0JwWAnUkpSWnHkjXwpBVVKrdtb+IgepA+qqux6g3eqz2M/RTqDfSK+aXYXNRPa5Af/LLf+c+zXH7Lg4ytp/E7/oUXpS+gfVh9o0gKkBWfZxhbH/cj1a79FZp8VWp/3me8j6hd6cvo1ZI/aCteiHsLSJT8Csmi6Y50ZcpAHfeI2lUGcQ2//up/9gEwY7SNamab2PMkw12xjQ6dYVXjuS9rRP5EYv3G04i4ip2zajg0ueTrAMwBoPTSPdecW/8AFUkZXtewjmyCSJkBxOuklafHB4jJdEGHN6kEHQ8t159inDbqjy6m0CNCQdz2CpSolbfwaY8eOr1qbwKjHRle5rSWuykQdNpAC12B8Zvq03ePLHZiRla6YOwiOi874fz0HBjqbtYiRut7Qa5/hxSdIme+uhXnZsjT0ethxxcFyDOFXtRzfKwk6w55jfqN0YuLerVY1rnARvlG/wAp+G2ZIA/DpMD9UXbbrseKUkIy5oqWkgRZ4A1pLnS48p1j0H3RNlOIgb7lThsJUxrHTX5VUMSiSzyuXYiNT7fRPaPz+ycGqIDzJwkedBqh97cZW91ava8BAbmoZnrP2ScmRR0Ox4+WzrdlGCuF2i4Cph5Zp1irFMqi1T0asFEgWi0km5kkQB8suwwuMkk+slXKOE9kSp0Vbot2lbLKx2Px4lOy4badTPorVbAWFsRCM2ghXQ2TyUss0rLoePBKqPOr/AHNmNkLNAgr1e4sRHqsfjOF5TKqw+Ry0yDyPDUfdED0MOziVZtsOdTe1wJ0KWG3OU5T++iu3OItaExyknoVHHjcbZtcKuM9NocdhAn5CfRo5axZptrpOhG/tH5rK8OY1NYNmBp8+q9Ds7YeJTqloOfsdIMg+iqrWya1ejVYWyl4lNr2NzhgIMDsAQtHTt2cgB6LFU7RzquYh3iE5gZgNYwgAe/RailXyN1nTfnJ2gJbigrbLlzchgBiRIBjlPNSUq4dtyMIbclwY5x6+Udp391dbTlrcukkH7lcYSUtyeqlDdZTWthPWmHU1KUnOXHFDEGyUExSplfT6ElvyNPzhFripqguN0szfRedle20ehhXSY4LrVTw/EQ4ZXEB43nTN3CtytW1Zkk06ZICntUYTwjQDH50lyUlplnjlHDir1tYa7IpZ2wHlP77oxb2Y6BRNtnpKSiBaNlzhXKWG8wAjdPDgp6dpHJcoi5ZjPYg0NbrE8ljcVZnlbHiS3jzBY6uTJmI5QmQ0zW7iZW9ti3X9/KGVaxO62VzhuZklZe/w1zTIGi9DHNM8vPilHaILG4LHhwnQzoV73wVxLSuabYygMa0BpOubWST+914HbW+YxzRXC8Qq2tQPZy5HUJ1rpk0U+z6VsmjK0iSXHUnXSZIlXzb5tT3BC8+4U/iJSdTArObTeYIaT15ArZV+I6YAglxPICShYymX6Lg9kjmIEjaO3srFv8AhAO401590MtrzNAHsOiKALjmSSuZ1C8ylmAXNnUTyq9epyTKldU7i5gJM8iobDG7GVqu56IDf4gArmI3eViwuOYn5DlOolRP3M9DHFJWxuMXIeT06fdDbbHa9DVtV2X+V3nb8Hb2QB2OmJJkqv8A4p1QydAnxxuIueeMuja0f4m1djQY49Q5zZ9tVct/4g1nf7FMf83fosNbHXRX6dfLtq4rW/oCMU9s2v8A5tU/9bP+zkli/wDEHp+aSC2MqH0bS0ZqEXt6YCF2piESpOSUjpSCdJyVaqACVUdVgboHjOMwIB1ROVIXCHJgziTEQTEhZu4rbLt3XLna6qo7uugiputBG2dmbH9lyvhWaVXsrgDRaGwe0hDJuL0HFKS2YG8wd9F+ZrSd5Cip1DVMFsAbr0e5wyQYj3WNxrC3MJIMdU/Hm5afZJk8fjuPX0BL2n0W64DxYhmR7uehJ1GixtW6aGwd0y3u8pDonX4VS62RyqLtH0jgLBGbtvy9kUFcFed4PxY5mHGs5oGkNA00Cu4NxUa1AOMN5HVLlmUUNj48pbNg+5TGO5koVbXwcBlIKs1q+kDXqp3lvbGelWiepcfCHXN4A6CpmVNC52wWQ4gxkNcY256pTk2PxwRa4hxdoaYK8pxjHSXkNOh6K/i2Kvq+RkknorXDvBJJD6gk/RUR441cuxORyyPjj6+zP2uEud53iG7ohQo5xoIA2CNcTZWEUwqFHRq71HJWzY4oxdI4LeB2XWjp+wrJZ1MeysWtqNXHlt3S+Q/jfQP8F/b4SRUW0pIeaN9P9mgtakgKwbmECoXkNCbUxLuuaJo7DVfFRBWWxG6knVRXeIyd0KvLwArONsemooVev3UD37KpUrSusqbFOUaFuVlui5aPCa0QEBtKOZGrCnGkeqTkfwPxJrYarXOmiBXlkapRF9MnQInhOFbSlp07GyqqZm6/A0080cpWfueHHlzWU2ucSQDpt3XtooNFOECvL5lu0lrRO/dOjknEjeOGT4A+J4WbbDsk68xGizlviwZSFJrjDomNTJVviDiCpcUyAIb0HNW+CuBwP82qJOhAK2ko3LsYptPRuOHrcigwEEac9/dS4hiraZDAZcd+yZiOLimyGb7eiyVGqfEcXGXHn9kiWkMhHm+UglxlxOadIU6erzvHILD2mG17p/mJDVrf/jfEdr7rRYRhTWdEcclKl2Bkgvl6+gTg3BjKQkgK/iN02iw7aBFrq6AXn3GWLHVrfdZVsGL1vozl1feLUc5dp1tyqDvKO5U4Gsdd1S0qFpu9hGzkmZP73V0XEmBoENpmNE8V+X5wktWPTpBsXPf8gkhgaf5ikg4hckOtah8NmvIKpiDvMupJz7JIdAu8cqLykkmR6OZxqkoDUJJLX0cvg0GFDUeq0FCkBsOaSSjn2WR6CVNg6dEQtzBSSQoBl+u4+GsHj1QmZPVJJMXZmPplDBKQLmyP3IXoZ8tPTRJJdPsxdIDYhUIbod5Qux/G7skkllS6NLhLfKT6InmhpSSWxJsn5AjEHnKdeq8+xw+c+qSSPF2FL8AXT1JlTWWu6SSol0Trstv+4UbT90kkPwHLstN2SSSSQz//2Q=="/>
          <p:cNvSpPr>
            <a:spLocks noChangeAspect="1" noChangeArrowheads="1"/>
          </p:cNvSpPr>
          <p:nvPr/>
        </p:nvSpPr>
        <p:spPr bwMode="auto">
          <a:xfrm>
            <a:off x="155575" y="-1181100"/>
            <a:ext cx="1847850" cy="24669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7432" name="Picture 24" descr="http://www.ramana-maharshi.info/images/bhagavan_colour.gif"/>
          <p:cNvPicPr>
            <a:picLocks noChangeAspect="1" noChangeArrowheads="1"/>
          </p:cNvPicPr>
          <p:nvPr/>
        </p:nvPicPr>
        <p:blipFill>
          <a:blip r:embed="rId5" cstate="print"/>
          <a:srcRect/>
          <a:stretch>
            <a:fillRect/>
          </a:stretch>
        </p:blipFill>
        <p:spPr bwMode="auto">
          <a:xfrm>
            <a:off x="457200" y="4419600"/>
            <a:ext cx="1548140" cy="1905000"/>
          </a:xfrm>
          <a:prstGeom prst="rect">
            <a:avLst/>
          </a:prstGeom>
          <a:noFill/>
        </p:spPr>
      </p:pic>
      <p:sp>
        <p:nvSpPr>
          <p:cNvPr id="19" name="TextBox 18"/>
          <p:cNvSpPr txBox="1"/>
          <p:nvPr/>
        </p:nvSpPr>
        <p:spPr>
          <a:xfrm>
            <a:off x="2133600" y="4648200"/>
            <a:ext cx="5105400" cy="1754326"/>
          </a:xfrm>
          <a:prstGeom prst="rect">
            <a:avLst/>
          </a:prstGeom>
          <a:noFill/>
        </p:spPr>
        <p:txBody>
          <a:bodyPr wrap="square" rtlCol="0">
            <a:spAutoFit/>
          </a:bodyPr>
          <a:lstStyle/>
          <a:p>
            <a:r>
              <a:rPr lang="en-US" b="1" dirty="0" smtClean="0">
                <a:solidFill>
                  <a:srgbClr val="0000CC"/>
                </a:solidFill>
              </a:rPr>
              <a:t>Raman Maharshi:</a:t>
            </a:r>
            <a:r>
              <a:rPr lang="en-US" dirty="0" smtClean="0">
                <a:solidFill>
                  <a:srgbClr val="0000CC"/>
                </a:solidFill>
              </a:rPr>
              <a:t> Of all the masteries, the mastery of mantra is extremely powerful. Marvelous results are achieved by the power of Mantras. </a:t>
            </a:r>
            <a:r>
              <a:rPr lang="en-US" i="1" dirty="0" smtClean="0">
                <a:solidFill>
                  <a:srgbClr val="0000CC"/>
                </a:solidFill>
              </a:rPr>
              <a:t>Gayatri</a:t>
            </a:r>
            <a:r>
              <a:rPr lang="en-US" dirty="0" smtClean="0">
                <a:solidFill>
                  <a:srgbClr val="0000CC"/>
                </a:solidFill>
              </a:rPr>
              <a:t> is such a mantra, which bestows both material as well as spiritual benefits.</a:t>
            </a:r>
          </a:p>
          <a:p>
            <a:endParaRPr lang="en-US" dirty="0"/>
          </a:p>
        </p:txBody>
      </p:sp>
      <p:sp>
        <p:nvSpPr>
          <p:cNvPr id="18" name="Rectangle 17"/>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 y="457200"/>
            <a:ext cx="11430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391400" y="2819400"/>
            <a:ext cx="14478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57200" y="4419600"/>
            <a:ext cx="15240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oogle.com/images?q=tbn:ANd9GcQbYLGZ-UwuCYe0_x0YBDkcPB5n19L8RDhxX7rUbuhNZo5OwhdxyA"/>
          <p:cNvPicPr>
            <a:picLocks noChangeAspect="1" noChangeArrowheads="1"/>
          </p:cNvPicPr>
          <p:nvPr/>
        </p:nvPicPr>
        <p:blipFill>
          <a:blip r:embed="rId2" cstate="print"/>
          <a:srcRect/>
          <a:stretch>
            <a:fillRect/>
          </a:stretch>
        </p:blipFill>
        <p:spPr bwMode="auto">
          <a:xfrm>
            <a:off x="3048000" y="533400"/>
            <a:ext cx="2667000" cy="3363523"/>
          </a:xfrm>
          <a:prstGeom prst="rect">
            <a:avLst/>
          </a:prstGeom>
          <a:noFill/>
        </p:spPr>
      </p:pic>
      <p:sp>
        <p:nvSpPr>
          <p:cNvPr id="5" name="Rounded Rectangle 4"/>
          <p:cNvSpPr/>
          <p:nvPr/>
        </p:nvSpPr>
        <p:spPr>
          <a:xfrm>
            <a:off x="762000" y="4191000"/>
            <a:ext cx="7924800" cy="1447800"/>
          </a:xfrm>
          <a:prstGeom prst="roundRect">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smtClean="0"/>
              <a:t>Of the Sam-Veda hymns I am the </a:t>
            </a:r>
            <a:r>
              <a:rPr lang="en-US" i="1" dirty="0" err="1" smtClean="0"/>
              <a:t>Brhat-sama</a:t>
            </a:r>
            <a:r>
              <a:rPr lang="en-US" i="1" dirty="0" smtClean="0"/>
              <a:t>, </a:t>
            </a:r>
            <a:r>
              <a:rPr lang="en-US" b="1" i="1" dirty="0" smtClean="0"/>
              <a:t>among the</a:t>
            </a:r>
            <a:r>
              <a:rPr lang="en-US" i="1" dirty="0" smtClean="0"/>
              <a:t> </a:t>
            </a:r>
            <a:r>
              <a:rPr lang="en-US" b="1" i="1" dirty="0" smtClean="0"/>
              <a:t>Mantras, I am Gayatri</a:t>
            </a:r>
            <a:r>
              <a:rPr lang="en-US" i="1" dirty="0" smtClean="0"/>
              <a:t>, among the months, I am the harvest month of fall and among the seasons, I am Spring</a:t>
            </a:r>
          </a:p>
          <a:p>
            <a:r>
              <a:rPr lang="en-US" b="1" dirty="0" smtClean="0"/>
              <a:t>                                     </a:t>
            </a:r>
            <a:r>
              <a:rPr lang="en-US" sz="2000" b="1" dirty="0" smtClean="0">
                <a:solidFill>
                  <a:srgbClr val="002060"/>
                </a:solidFill>
              </a:rPr>
              <a:t>Lord Krishna -</a:t>
            </a:r>
            <a:r>
              <a:rPr lang="en-US" sz="2000" b="1" dirty="0" err="1" smtClean="0">
                <a:solidFill>
                  <a:srgbClr val="002060"/>
                </a:solidFill>
              </a:rPr>
              <a:t>Bagavad</a:t>
            </a:r>
            <a:r>
              <a:rPr lang="en-US" sz="2000" b="1" dirty="0" smtClean="0">
                <a:solidFill>
                  <a:srgbClr val="002060"/>
                </a:solidFill>
              </a:rPr>
              <a:t> </a:t>
            </a:r>
            <a:r>
              <a:rPr lang="en-US" sz="2000" b="1" dirty="0" err="1" smtClean="0">
                <a:solidFill>
                  <a:srgbClr val="002060"/>
                </a:solidFill>
              </a:rPr>
              <a:t>Geeta</a:t>
            </a:r>
            <a:r>
              <a:rPr lang="en-US" sz="2000" b="1" dirty="0" smtClean="0">
                <a:solidFill>
                  <a:srgbClr val="002060"/>
                </a:solidFill>
              </a:rPr>
              <a:t> (Chapter-10, verse-35)</a:t>
            </a:r>
            <a:r>
              <a:rPr lang="en-US" sz="2000" dirty="0" smtClean="0">
                <a:solidFill>
                  <a:srgbClr val="002060"/>
                </a:solidFill>
              </a:rPr>
              <a:t>  </a:t>
            </a:r>
          </a:p>
        </p:txBody>
      </p:sp>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533400"/>
            <a:ext cx="2667000" cy="3352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457200"/>
            <a:ext cx="8153400" cy="609600"/>
          </a:xfrm>
        </p:spPr>
        <p:txBody>
          <a:bodyPr>
            <a:normAutofit fontScale="90000"/>
          </a:bodyPr>
          <a:lstStyle/>
          <a:p>
            <a:r>
              <a:rPr lang="en-US" sz="2500" dirty="0">
                <a:solidFill>
                  <a:srgbClr val="FF0000"/>
                </a:solidFill>
              </a:rPr>
              <a:t>	</a:t>
            </a:r>
            <a:r>
              <a:rPr lang="en-US" sz="2500" dirty="0" smtClean="0">
                <a:solidFill>
                  <a:srgbClr val="000099"/>
                </a:solidFill>
              </a:rPr>
              <a:t> Philosophy Of Gayatri (</a:t>
            </a:r>
            <a:r>
              <a:rPr lang="en-US" sz="2500" dirty="0">
                <a:solidFill>
                  <a:srgbClr val="000099"/>
                </a:solidFill>
              </a:rPr>
              <a:t>Tatvadarshan) </a:t>
            </a:r>
            <a:br>
              <a:rPr lang="en-US" sz="2500" dirty="0">
                <a:solidFill>
                  <a:srgbClr val="000099"/>
                </a:solidFill>
              </a:rPr>
            </a:br>
            <a:endParaRPr lang="en-US" sz="2500" dirty="0">
              <a:solidFill>
                <a:srgbClr val="000099"/>
              </a:solidFill>
            </a:endParaRPr>
          </a:p>
        </p:txBody>
      </p:sp>
      <p:grpSp>
        <p:nvGrpSpPr>
          <p:cNvPr id="2" name="Group 70"/>
          <p:cNvGrpSpPr>
            <a:grpSpLocks/>
          </p:cNvGrpSpPr>
          <p:nvPr/>
        </p:nvGrpSpPr>
        <p:grpSpPr bwMode="auto">
          <a:xfrm>
            <a:off x="1066800" y="990600"/>
            <a:ext cx="6442075" cy="4527550"/>
            <a:chOff x="658" y="1008"/>
            <a:chExt cx="4058" cy="2852"/>
          </a:xfrm>
        </p:grpSpPr>
        <p:sp>
          <p:nvSpPr>
            <p:cNvPr id="2064" name="Line 16"/>
            <p:cNvSpPr>
              <a:spLocks noChangeShapeType="1"/>
            </p:cNvSpPr>
            <p:nvPr/>
          </p:nvSpPr>
          <p:spPr bwMode="auto">
            <a:xfrm>
              <a:off x="1311" y="2014"/>
              <a:ext cx="1381" cy="1"/>
            </a:xfrm>
            <a:prstGeom prst="line">
              <a:avLst/>
            </a:prstGeom>
            <a:noFill/>
            <a:ln w="12700">
              <a:solidFill>
                <a:srgbClr val="000000"/>
              </a:solidFill>
              <a:round/>
              <a:headEnd/>
              <a:tailEnd/>
            </a:ln>
          </p:spPr>
          <p:txBody>
            <a:bodyPr/>
            <a:lstStyle/>
            <a:p>
              <a:endParaRPr lang="en-US" dirty="0"/>
            </a:p>
          </p:txBody>
        </p:sp>
        <p:sp>
          <p:nvSpPr>
            <p:cNvPr id="2065" name="Line 17"/>
            <p:cNvSpPr>
              <a:spLocks noChangeShapeType="1"/>
            </p:cNvSpPr>
            <p:nvPr/>
          </p:nvSpPr>
          <p:spPr bwMode="auto">
            <a:xfrm>
              <a:off x="2692" y="2014"/>
              <a:ext cx="1326" cy="2"/>
            </a:xfrm>
            <a:prstGeom prst="line">
              <a:avLst/>
            </a:prstGeom>
            <a:noFill/>
            <a:ln w="12700">
              <a:solidFill>
                <a:srgbClr val="000000"/>
              </a:solidFill>
              <a:round/>
              <a:headEnd/>
              <a:tailEnd/>
            </a:ln>
          </p:spPr>
          <p:txBody>
            <a:bodyPr/>
            <a:lstStyle/>
            <a:p>
              <a:endParaRPr lang="en-US" dirty="0"/>
            </a:p>
          </p:txBody>
        </p:sp>
        <p:sp>
          <p:nvSpPr>
            <p:cNvPr id="2069" name="Rectangle 21"/>
            <p:cNvSpPr>
              <a:spLocks noChangeArrowheads="1"/>
            </p:cNvSpPr>
            <p:nvPr/>
          </p:nvSpPr>
          <p:spPr bwMode="auto">
            <a:xfrm>
              <a:off x="951" y="3610"/>
              <a:ext cx="710" cy="250"/>
            </a:xfrm>
            <a:prstGeom prst="rect">
              <a:avLst/>
            </a:prstGeom>
            <a:noFill/>
            <a:ln w="9525">
              <a:noFill/>
              <a:miter lim="800000"/>
              <a:headEnd/>
              <a:tailEnd/>
            </a:ln>
          </p:spPr>
          <p:txBody>
            <a:bodyPr/>
            <a:lstStyle/>
            <a:p>
              <a:endParaRPr lang="en-US" dirty="0"/>
            </a:p>
          </p:txBody>
        </p:sp>
        <p:sp>
          <p:nvSpPr>
            <p:cNvPr id="2070" name="Rectangle 22"/>
            <p:cNvSpPr>
              <a:spLocks noChangeArrowheads="1"/>
            </p:cNvSpPr>
            <p:nvPr/>
          </p:nvSpPr>
          <p:spPr bwMode="auto">
            <a:xfrm>
              <a:off x="1009" y="3642"/>
              <a:ext cx="523" cy="174"/>
            </a:xfrm>
            <a:prstGeom prst="rect">
              <a:avLst/>
            </a:prstGeom>
            <a:noFill/>
            <a:ln w="9525">
              <a:noFill/>
              <a:miter lim="800000"/>
              <a:headEnd/>
              <a:tailEnd/>
            </a:ln>
          </p:spPr>
          <p:txBody>
            <a:bodyPr wrap="none" lIns="0" tIns="0" rIns="0" bIns="0">
              <a:spAutoFit/>
            </a:bodyPr>
            <a:lstStyle/>
            <a:p>
              <a:r>
                <a:rPr lang="en-US" b="1" dirty="0">
                  <a:solidFill>
                    <a:srgbClr val="0000CC"/>
                  </a:solidFill>
                </a:rPr>
                <a:t>Upasana</a:t>
              </a:r>
              <a:endParaRPr lang="en-US" sz="2400" dirty="0">
                <a:solidFill>
                  <a:srgbClr val="0000CC"/>
                </a:solidFill>
                <a:latin typeface="Times New Roman" pitchFamily="18" charset="0"/>
              </a:endParaRPr>
            </a:p>
          </p:txBody>
        </p:sp>
        <p:sp>
          <p:nvSpPr>
            <p:cNvPr id="2071" name="Rectangle 23"/>
            <p:cNvSpPr>
              <a:spLocks noChangeArrowheads="1"/>
            </p:cNvSpPr>
            <p:nvPr/>
          </p:nvSpPr>
          <p:spPr bwMode="auto">
            <a:xfrm>
              <a:off x="802" y="3180"/>
              <a:ext cx="1011" cy="250"/>
            </a:xfrm>
            <a:prstGeom prst="rect">
              <a:avLst/>
            </a:prstGeom>
            <a:noFill/>
            <a:ln w="9525">
              <a:noFill/>
              <a:miter lim="800000"/>
              <a:headEnd/>
              <a:tailEnd/>
            </a:ln>
          </p:spPr>
          <p:txBody>
            <a:bodyPr/>
            <a:lstStyle/>
            <a:p>
              <a:endParaRPr lang="en-US" dirty="0"/>
            </a:p>
          </p:txBody>
        </p:sp>
        <p:sp>
          <p:nvSpPr>
            <p:cNvPr id="2072" name="Rectangle 24"/>
            <p:cNvSpPr>
              <a:spLocks noChangeArrowheads="1"/>
            </p:cNvSpPr>
            <p:nvPr/>
          </p:nvSpPr>
          <p:spPr bwMode="auto">
            <a:xfrm>
              <a:off x="884" y="3212"/>
              <a:ext cx="730" cy="174"/>
            </a:xfrm>
            <a:prstGeom prst="rect">
              <a:avLst/>
            </a:prstGeom>
            <a:noFill/>
            <a:ln w="9525">
              <a:noFill/>
              <a:miter lim="800000"/>
              <a:headEnd/>
              <a:tailEnd/>
            </a:ln>
          </p:spPr>
          <p:txBody>
            <a:bodyPr wrap="none" lIns="0" tIns="0" rIns="0" bIns="0">
              <a:spAutoFit/>
            </a:bodyPr>
            <a:lstStyle/>
            <a:p>
              <a:r>
                <a:rPr lang="en-US" b="1" dirty="0">
                  <a:solidFill>
                    <a:srgbClr val="0000CC"/>
                  </a:solidFill>
                </a:rPr>
                <a:t>Causal</a:t>
              </a:r>
              <a:r>
                <a:rPr lang="en-US" b="1" dirty="0">
                  <a:solidFill>
                    <a:srgbClr val="808000"/>
                  </a:solidFill>
                </a:rPr>
                <a:t> </a:t>
              </a:r>
              <a:r>
                <a:rPr lang="en-US" b="1" dirty="0">
                  <a:solidFill>
                    <a:srgbClr val="0000CC"/>
                  </a:solidFill>
                </a:rPr>
                <a:t>Body</a:t>
              </a:r>
              <a:endParaRPr lang="en-US" sz="2400" dirty="0">
                <a:solidFill>
                  <a:srgbClr val="0000CC"/>
                </a:solidFill>
                <a:latin typeface="Times New Roman" pitchFamily="18" charset="0"/>
              </a:endParaRPr>
            </a:p>
          </p:txBody>
        </p:sp>
        <p:sp>
          <p:nvSpPr>
            <p:cNvPr id="2073" name="Rectangle 25"/>
            <p:cNvSpPr>
              <a:spLocks noChangeArrowheads="1"/>
            </p:cNvSpPr>
            <p:nvPr/>
          </p:nvSpPr>
          <p:spPr bwMode="auto">
            <a:xfrm>
              <a:off x="802" y="2750"/>
              <a:ext cx="1011" cy="250"/>
            </a:xfrm>
            <a:prstGeom prst="rect">
              <a:avLst/>
            </a:prstGeom>
            <a:noFill/>
            <a:ln w="9525">
              <a:noFill/>
              <a:miter lim="800000"/>
              <a:headEnd/>
              <a:tailEnd/>
            </a:ln>
          </p:spPr>
          <p:txBody>
            <a:bodyPr/>
            <a:lstStyle/>
            <a:p>
              <a:endParaRPr lang="en-US" dirty="0"/>
            </a:p>
          </p:txBody>
        </p:sp>
        <p:sp>
          <p:nvSpPr>
            <p:cNvPr id="2074" name="Rectangle 26"/>
            <p:cNvSpPr>
              <a:spLocks noChangeArrowheads="1"/>
            </p:cNvSpPr>
            <p:nvPr/>
          </p:nvSpPr>
          <p:spPr bwMode="auto">
            <a:xfrm>
              <a:off x="1024" y="2782"/>
              <a:ext cx="511" cy="174"/>
            </a:xfrm>
            <a:prstGeom prst="rect">
              <a:avLst/>
            </a:prstGeom>
            <a:noFill/>
            <a:ln w="9525">
              <a:noFill/>
              <a:miter lim="800000"/>
              <a:headEnd/>
              <a:tailEnd/>
            </a:ln>
          </p:spPr>
          <p:txBody>
            <a:bodyPr wrap="none" lIns="0" tIns="0" rIns="0" bIns="0">
              <a:spAutoFit/>
            </a:bodyPr>
            <a:lstStyle/>
            <a:p>
              <a:r>
                <a:rPr lang="en-US" b="1" dirty="0">
                  <a:solidFill>
                    <a:srgbClr val="0000CC"/>
                  </a:solidFill>
                </a:rPr>
                <a:t>Creation</a:t>
              </a:r>
              <a:endParaRPr lang="en-US" sz="2400" dirty="0">
                <a:solidFill>
                  <a:srgbClr val="0000CC"/>
                </a:solidFill>
                <a:latin typeface="Times New Roman" pitchFamily="18" charset="0"/>
              </a:endParaRPr>
            </a:p>
          </p:txBody>
        </p:sp>
        <p:sp>
          <p:nvSpPr>
            <p:cNvPr id="2075" name="Rectangle 27"/>
            <p:cNvSpPr>
              <a:spLocks noChangeArrowheads="1"/>
            </p:cNvSpPr>
            <p:nvPr/>
          </p:nvSpPr>
          <p:spPr bwMode="auto">
            <a:xfrm>
              <a:off x="658" y="2320"/>
              <a:ext cx="1295" cy="250"/>
            </a:xfrm>
            <a:prstGeom prst="rect">
              <a:avLst/>
            </a:prstGeom>
            <a:noFill/>
            <a:ln w="9525">
              <a:noFill/>
              <a:miter lim="800000"/>
              <a:headEnd/>
              <a:tailEnd/>
            </a:ln>
          </p:spPr>
          <p:txBody>
            <a:bodyPr/>
            <a:lstStyle/>
            <a:p>
              <a:endParaRPr lang="en-US" dirty="0"/>
            </a:p>
          </p:txBody>
        </p:sp>
        <p:sp>
          <p:nvSpPr>
            <p:cNvPr id="2076" name="Rectangle 28"/>
            <p:cNvSpPr>
              <a:spLocks noChangeArrowheads="1"/>
            </p:cNvSpPr>
            <p:nvPr/>
          </p:nvSpPr>
          <p:spPr bwMode="auto">
            <a:xfrm>
              <a:off x="688" y="2352"/>
              <a:ext cx="1094" cy="174"/>
            </a:xfrm>
            <a:prstGeom prst="rect">
              <a:avLst/>
            </a:prstGeom>
            <a:noFill/>
            <a:ln w="9525">
              <a:noFill/>
              <a:miter lim="800000"/>
              <a:headEnd/>
              <a:tailEnd/>
            </a:ln>
          </p:spPr>
          <p:txBody>
            <a:bodyPr wrap="none" lIns="0" tIns="0" rIns="0" bIns="0">
              <a:spAutoFit/>
            </a:bodyPr>
            <a:lstStyle/>
            <a:p>
              <a:r>
                <a:rPr lang="en-US" b="1" dirty="0">
                  <a:solidFill>
                    <a:srgbClr val="0000CC"/>
                  </a:solidFill>
                </a:rPr>
                <a:t>Saraswati-Brahma</a:t>
              </a:r>
              <a:endParaRPr lang="en-US" sz="2400" dirty="0">
                <a:solidFill>
                  <a:srgbClr val="0000CC"/>
                </a:solidFill>
                <a:latin typeface="Times New Roman" pitchFamily="18" charset="0"/>
              </a:endParaRPr>
            </a:p>
          </p:txBody>
        </p:sp>
        <p:sp>
          <p:nvSpPr>
            <p:cNvPr id="2080" name="Rectangle 32"/>
            <p:cNvSpPr>
              <a:spLocks noChangeArrowheads="1"/>
            </p:cNvSpPr>
            <p:nvPr/>
          </p:nvSpPr>
          <p:spPr bwMode="auto">
            <a:xfrm>
              <a:off x="2332" y="3610"/>
              <a:ext cx="710" cy="250"/>
            </a:xfrm>
            <a:prstGeom prst="rect">
              <a:avLst/>
            </a:prstGeom>
            <a:noFill/>
            <a:ln w="9525">
              <a:noFill/>
              <a:miter lim="800000"/>
              <a:headEnd/>
              <a:tailEnd/>
            </a:ln>
          </p:spPr>
          <p:txBody>
            <a:bodyPr/>
            <a:lstStyle/>
            <a:p>
              <a:endParaRPr lang="en-US" dirty="0"/>
            </a:p>
          </p:txBody>
        </p:sp>
        <p:sp>
          <p:nvSpPr>
            <p:cNvPr id="2081" name="Rectangle 33"/>
            <p:cNvSpPr>
              <a:spLocks noChangeArrowheads="1"/>
            </p:cNvSpPr>
            <p:nvPr/>
          </p:nvSpPr>
          <p:spPr bwMode="auto">
            <a:xfrm>
              <a:off x="2391" y="3642"/>
              <a:ext cx="517" cy="174"/>
            </a:xfrm>
            <a:prstGeom prst="rect">
              <a:avLst/>
            </a:prstGeom>
            <a:noFill/>
            <a:ln w="9525">
              <a:noFill/>
              <a:miter lim="800000"/>
              <a:headEnd/>
              <a:tailEnd/>
            </a:ln>
          </p:spPr>
          <p:txBody>
            <a:bodyPr wrap="none" lIns="0" tIns="0" rIns="0" bIns="0">
              <a:spAutoFit/>
            </a:bodyPr>
            <a:lstStyle/>
            <a:p>
              <a:r>
                <a:rPr lang="en-US" b="1" dirty="0">
                  <a:solidFill>
                    <a:srgbClr val="0000CC"/>
                  </a:solidFill>
                </a:rPr>
                <a:t>Sadhana</a:t>
              </a:r>
              <a:endParaRPr lang="en-US" sz="2400" dirty="0">
                <a:solidFill>
                  <a:srgbClr val="0000CC"/>
                </a:solidFill>
                <a:latin typeface="Times New Roman" pitchFamily="18" charset="0"/>
              </a:endParaRPr>
            </a:p>
          </p:txBody>
        </p:sp>
        <p:sp>
          <p:nvSpPr>
            <p:cNvPr id="2082" name="Rectangle 34"/>
            <p:cNvSpPr>
              <a:spLocks noChangeArrowheads="1"/>
            </p:cNvSpPr>
            <p:nvPr/>
          </p:nvSpPr>
          <p:spPr bwMode="auto">
            <a:xfrm>
              <a:off x="2183" y="3180"/>
              <a:ext cx="1011" cy="250"/>
            </a:xfrm>
            <a:prstGeom prst="rect">
              <a:avLst/>
            </a:prstGeom>
            <a:noFill/>
            <a:ln w="9525">
              <a:noFill/>
              <a:miter lim="800000"/>
              <a:headEnd/>
              <a:tailEnd/>
            </a:ln>
          </p:spPr>
          <p:txBody>
            <a:bodyPr/>
            <a:lstStyle/>
            <a:p>
              <a:endParaRPr lang="en-US" dirty="0"/>
            </a:p>
          </p:txBody>
        </p:sp>
        <p:sp>
          <p:nvSpPr>
            <p:cNvPr id="2083" name="Rectangle 35"/>
            <p:cNvSpPr>
              <a:spLocks noChangeArrowheads="1"/>
            </p:cNvSpPr>
            <p:nvPr/>
          </p:nvSpPr>
          <p:spPr bwMode="auto">
            <a:xfrm>
              <a:off x="2296" y="3212"/>
              <a:ext cx="721" cy="174"/>
            </a:xfrm>
            <a:prstGeom prst="rect">
              <a:avLst/>
            </a:prstGeom>
            <a:noFill/>
            <a:ln w="9525">
              <a:noFill/>
              <a:miter lim="800000"/>
              <a:headEnd/>
              <a:tailEnd/>
            </a:ln>
          </p:spPr>
          <p:txBody>
            <a:bodyPr wrap="none" lIns="0" tIns="0" rIns="0" bIns="0">
              <a:spAutoFit/>
            </a:bodyPr>
            <a:lstStyle/>
            <a:p>
              <a:r>
                <a:rPr lang="en-US" b="1" dirty="0" smtClean="0">
                  <a:solidFill>
                    <a:srgbClr val="0000CC"/>
                  </a:solidFill>
                </a:rPr>
                <a:t>Subtle </a:t>
              </a:r>
              <a:r>
                <a:rPr lang="en-US" b="1" dirty="0">
                  <a:solidFill>
                    <a:srgbClr val="0000CC"/>
                  </a:solidFill>
                </a:rPr>
                <a:t>Body</a:t>
              </a:r>
              <a:endParaRPr lang="en-US" sz="2400" dirty="0">
                <a:solidFill>
                  <a:srgbClr val="0000CC"/>
                </a:solidFill>
                <a:latin typeface="Times New Roman" pitchFamily="18" charset="0"/>
              </a:endParaRPr>
            </a:p>
          </p:txBody>
        </p:sp>
        <p:sp>
          <p:nvSpPr>
            <p:cNvPr id="2084" name="Rectangle 36"/>
            <p:cNvSpPr>
              <a:spLocks noChangeArrowheads="1"/>
            </p:cNvSpPr>
            <p:nvPr/>
          </p:nvSpPr>
          <p:spPr bwMode="auto">
            <a:xfrm>
              <a:off x="2183" y="2750"/>
              <a:ext cx="1011" cy="250"/>
            </a:xfrm>
            <a:prstGeom prst="rect">
              <a:avLst/>
            </a:prstGeom>
            <a:noFill/>
            <a:ln w="9525">
              <a:noFill/>
              <a:miter lim="800000"/>
              <a:headEnd/>
              <a:tailEnd/>
            </a:ln>
          </p:spPr>
          <p:txBody>
            <a:bodyPr/>
            <a:lstStyle/>
            <a:p>
              <a:endParaRPr lang="en-US" dirty="0"/>
            </a:p>
          </p:txBody>
        </p:sp>
        <p:sp>
          <p:nvSpPr>
            <p:cNvPr id="2085" name="Rectangle 37"/>
            <p:cNvSpPr>
              <a:spLocks noChangeArrowheads="1"/>
            </p:cNvSpPr>
            <p:nvPr/>
          </p:nvSpPr>
          <p:spPr bwMode="auto">
            <a:xfrm>
              <a:off x="2262" y="2782"/>
              <a:ext cx="791" cy="174"/>
            </a:xfrm>
            <a:prstGeom prst="rect">
              <a:avLst/>
            </a:prstGeom>
            <a:noFill/>
            <a:ln w="9525">
              <a:noFill/>
              <a:miter lim="800000"/>
              <a:headEnd/>
              <a:tailEnd/>
            </a:ln>
          </p:spPr>
          <p:txBody>
            <a:bodyPr wrap="none" lIns="0" tIns="0" rIns="0" bIns="0">
              <a:spAutoFit/>
            </a:bodyPr>
            <a:lstStyle/>
            <a:p>
              <a:r>
                <a:rPr lang="en-US" b="1" dirty="0">
                  <a:solidFill>
                    <a:srgbClr val="0000CC"/>
                  </a:solidFill>
                </a:rPr>
                <a:t>Nourishment</a:t>
              </a:r>
              <a:endParaRPr lang="en-US" sz="2400" dirty="0">
                <a:solidFill>
                  <a:srgbClr val="0000CC"/>
                </a:solidFill>
                <a:latin typeface="Times New Roman" pitchFamily="18" charset="0"/>
              </a:endParaRPr>
            </a:p>
          </p:txBody>
        </p:sp>
        <p:sp>
          <p:nvSpPr>
            <p:cNvPr id="2086" name="Rectangle 38"/>
            <p:cNvSpPr>
              <a:spLocks noChangeArrowheads="1"/>
            </p:cNvSpPr>
            <p:nvPr/>
          </p:nvSpPr>
          <p:spPr bwMode="auto">
            <a:xfrm>
              <a:off x="2039" y="2320"/>
              <a:ext cx="1296" cy="250"/>
            </a:xfrm>
            <a:prstGeom prst="rect">
              <a:avLst/>
            </a:prstGeom>
            <a:noFill/>
            <a:ln w="9525">
              <a:noFill/>
              <a:miter lim="800000"/>
              <a:headEnd/>
              <a:tailEnd/>
            </a:ln>
          </p:spPr>
          <p:txBody>
            <a:bodyPr/>
            <a:lstStyle/>
            <a:p>
              <a:endParaRPr lang="en-US" dirty="0"/>
            </a:p>
          </p:txBody>
        </p:sp>
        <p:sp>
          <p:nvSpPr>
            <p:cNvPr id="2087" name="Rectangle 39"/>
            <p:cNvSpPr>
              <a:spLocks noChangeArrowheads="1"/>
            </p:cNvSpPr>
            <p:nvPr/>
          </p:nvSpPr>
          <p:spPr bwMode="auto">
            <a:xfrm>
              <a:off x="2160" y="2352"/>
              <a:ext cx="947" cy="174"/>
            </a:xfrm>
            <a:prstGeom prst="rect">
              <a:avLst/>
            </a:prstGeom>
            <a:noFill/>
            <a:ln w="9525">
              <a:noFill/>
              <a:miter lim="800000"/>
              <a:headEnd/>
              <a:tailEnd/>
            </a:ln>
          </p:spPr>
          <p:txBody>
            <a:bodyPr wrap="none" lIns="0" tIns="0" rIns="0" bIns="0">
              <a:spAutoFit/>
            </a:bodyPr>
            <a:lstStyle/>
            <a:p>
              <a:r>
                <a:rPr lang="en-US" b="1" dirty="0">
                  <a:solidFill>
                    <a:srgbClr val="0000CC"/>
                  </a:solidFill>
                </a:rPr>
                <a:t>Lakshmi-Vishnu</a:t>
              </a:r>
              <a:endParaRPr lang="en-US" sz="2400" dirty="0">
                <a:solidFill>
                  <a:srgbClr val="0000CC"/>
                </a:solidFill>
                <a:latin typeface="Times New Roman" pitchFamily="18" charset="0"/>
              </a:endParaRPr>
            </a:p>
          </p:txBody>
        </p:sp>
        <p:sp>
          <p:nvSpPr>
            <p:cNvPr id="2091" name="Rectangle 43"/>
            <p:cNvSpPr>
              <a:spLocks noChangeArrowheads="1"/>
            </p:cNvSpPr>
            <p:nvPr/>
          </p:nvSpPr>
          <p:spPr bwMode="auto">
            <a:xfrm>
              <a:off x="3713" y="3610"/>
              <a:ext cx="710" cy="250"/>
            </a:xfrm>
            <a:prstGeom prst="rect">
              <a:avLst/>
            </a:prstGeom>
            <a:noFill/>
            <a:ln w="9525">
              <a:noFill/>
              <a:miter lim="800000"/>
              <a:headEnd/>
              <a:tailEnd/>
            </a:ln>
          </p:spPr>
          <p:txBody>
            <a:bodyPr/>
            <a:lstStyle/>
            <a:p>
              <a:endParaRPr lang="en-US" dirty="0"/>
            </a:p>
          </p:txBody>
        </p:sp>
        <p:sp>
          <p:nvSpPr>
            <p:cNvPr id="2092" name="Rectangle 44"/>
            <p:cNvSpPr>
              <a:spLocks noChangeArrowheads="1"/>
            </p:cNvSpPr>
            <p:nvPr/>
          </p:nvSpPr>
          <p:spPr bwMode="auto">
            <a:xfrm>
              <a:off x="3744" y="3642"/>
              <a:ext cx="584" cy="174"/>
            </a:xfrm>
            <a:prstGeom prst="rect">
              <a:avLst/>
            </a:prstGeom>
            <a:noFill/>
            <a:ln w="9525">
              <a:noFill/>
              <a:miter lim="800000"/>
              <a:headEnd/>
              <a:tailEnd/>
            </a:ln>
          </p:spPr>
          <p:txBody>
            <a:bodyPr wrap="none" lIns="0" tIns="0" rIns="0" bIns="0">
              <a:spAutoFit/>
            </a:bodyPr>
            <a:lstStyle/>
            <a:p>
              <a:r>
                <a:rPr lang="en-US" b="1" dirty="0">
                  <a:solidFill>
                    <a:srgbClr val="0000CC"/>
                  </a:solidFill>
                </a:rPr>
                <a:t>Aradhana</a:t>
              </a:r>
              <a:endParaRPr lang="en-US" sz="2400" dirty="0">
                <a:solidFill>
                  <a:srgbClr val="0000CC"/>
                </a:solidFill>
                <a:latin typeface="Times New Roman" pitchFamily="18" charset="0"/>
              </a:endParaRPr>
            </a:p>
          </p:txBody>
        </p:sp>
        <p:sp>
          <p:nvSpPr>
            <p:cNvPr id="2093" name="Rectangle 45"/>
            <p:cNvSpPr>
              <a:spLocks noChangeArrowheads="1"/>
            </p:cNvSpPr>
            <p:nvPr/>
          </p:nvSpPr>
          <p:spPr bwMode="auto">
            <a:xfrm>
              <a:off x="3565" y="3180"/>
              <a:ext cx="1011" cy="250"/>
            </a:xfrm>
            <a:prstGeom prst="rect">
              <a:avLst/>
            </a:prstGeom>
            <a:noFill/>
            <a:ln w="9525">
              <a:noFill/>
              <a:miter lim="800000"/>
              <a:headEnd/>
              <a:tailEnd/>
            </a:ln>
          </p:spPr>
          <p:txBody>
            <a:bodyPr/>
            <a:lstStyle/>
            <a:p>
              <a:endParaRPr lang="en-US" dirty="0"/>
            </a:p>
          </p:txBody>
        </p:sp>
        <p:sp>
          <p:nvSpPr>
            <p:cNvPr id="2094" name="Rectangle 46"/>
            <p:cNvSpPr>
              <a:spLocks noChangeArrowheads="1"/>
            </p:cNvSpPr>
            <p:nvPr/>
          </p:nvSpPr>
          <p:spPr bwMode="auto">
            <a:xfrm>
              <a:off x="3597" y="3212"/>
              <a:ext cx="820" cy="174"/>
            </a:xfrm>
            <a:prstGeom prst="rect">
              <a:avLst/>
            </a:prstGeom>
            <a:noFill/>
            <a:ln w="9525">
              <a:noFill/>
              <a:miter lim="800000"/>
              <a:headEnd/>
              <a:tailEnd/>
            </a:ln>
          </p:spPr>
          <p:txBody>
            <a:bodyPr wrap="none" lIns="0" tIns="0" rIns="0" bIns="0">
              <a:spAutoFit/>
            </a:bodyPr>
            <a:lstStyle/>
            <a:p>
              <a:r>
                <a:rPr lang="en-US" b="1" dirty="0">
                  <a:solidFill>
                    <a:srgbClr val="0000CC"/>
                  </a:solidFill>
                </a:rPr>
                <a:t>Physical Body</a:t>
              </a:r>
              <a:endParaRPr lang="en-US" sz="2400" dirty="0">
                <a:solidFill>
                  <a:srgbClr val="0000CC"/>
                </a:solidFill>
                <a:latin typeface="Times New Roman" pitchFamily="18" charset="0"/>
              </a:endParaRPr>
            </a:p>
          </p:txBody>
        </p:sp>
        <p:sp>
          <p:nvSpPr>
            <p:cNvPr id="2095" name="Rectangle 47"/>
            <p:cNvSpPr>
              <a:spLocks noChangeArrowheads="1"/>
            </p:cNvSpPr>
            <p:nvPr/>
          </p:nvSpPr>
          <p:spPr bwMode="auto">
            <a:xfrm>
              <a:off x="3565" y="2750"/>
              <a:ext cx="1011" cy="250"/>
            </a:xfrm>
            <a:prstGeom prst="rect">
              <a:avLst/>
            </a:prstGeom>
            <a:noFill/>
            <a:ln w="9525">
              <a:noFill/>
              <a:miter lim="800000"/>
              <a:headEnd/>
              <a:tailEnd/>
            </a:ln>
          </p:spPr>
          <p:txBody>
            <a:bodyPr/>
            <a:lstStyle/>
            <a:p>
              <a:endParaRPr lang="en-US" dirty="0"/>
            </a:p>
          </p:txBody>
        </p:sp>
        <p:sp>
          <p:nvSpPr>
            <p:cNvPr id="2096" name="Rectangle 48"/>
            <p:cNvSpPr>
              <a:spLocks noChangeArrowheads="1"/>
            </p:cNvSpPr>
            <p:nvPr/>
          </p:nvSpPr>
          <p:spPr bwMode="auto">
            <a:xfrm>
              <a:off x="3702" y="2782"/>
              <a:ext cx="675" cy="174"/>
            </a:xfrm>
            <a:prstGeom prst="rect">
              <a:avLst/>
            </a:prstGeom>
            <a:noFill/>
            <a:ln w="9525">
              <a:noFill/>
              <a:miter lim="800000"/>
              <a:headEnd/>
              <a:tailEnd/>
            </a:ln>
          </p:spPr>
          <p:txBody>
            <a:bodyPr wrap="none" lIns="0" tIns="0" rIns="0" bIns="0">
              <a:spAutoFit/>
            </a:bodyPr>
            <a:lstStyle/>
            <a:p>
              <a:r>
                <a:rPr lang="en-US" b="1" dirty="0">
                  <a:solidFill>
                    <a:srgbClr val="0000CC"/>
                  </a:solidFill>
                </a:rPr>
                <a:t>Dissolution</a:t>
              </a:r>
              <a:endParaRPr lang="en-US" sz="2400" dirty="0">
                <a:solidFill>
                  <a:srgbClr val="0000CC"/>
                </a:solidFill>
                <a:latin typeface="Times New Roman" pitchFamily="18" charset="0"/>
              </a:endParaRPr>
            </a:p>
          </p:txBody>
        </p:sp>
        <p:sp>
          <p:nvSpPr>
            <p:cNvPr id="2097" name="Rectangle 49"/>
            <p:cNvSpPr>
              <a:spLocks noChangeArrowheads="1"/>
            </p:cNvSpPr>
            <p:nvPr/>
          </p:nvSpPr>
          <p:spPr bwMode="auto">
            <a:xfrm>
              <a:off x="3421" y="2320"/>
              <a:ext cx="1295" cy="250"/>
            </a:xfrm>
            <a:prstGeom prst="rect">
              <a:avLst/>
            </a:prstGeom>
            <a:noFill/>
            <a:ln w="9525">
              <a:noFill/>
              <a:miter lim="800000"/>
              <a:headEnd/>
              <a:tailEnd/>
            </a:ln>
          </p:spPr>
          <p:txBody>
            <a:bodyPr/>
            <a:lstStyle/>
            <a:p>
              <a:endParaRPr lang="en-US" dirty="0"/>
            </a:p>
          </p:txBody>
        </p:sp>
        <p:sp>
          <p:nvSpPr>
            <p:cNvPr id="2098" name="Rectangle 50"/>
            <p:cNvSpPr>
              <a:spLocks noChangeArrowheads="1"/>
            </p:cNvSpPr>
            <p:nvPr/>
          </p:nvSpPr>
          <p:spPr bwMode="auto">
            <a:xfrm>
              <a:off x="3694" y="2352"/>
              <a:ext cx="585" cy="174"/>
            </a:xfrm>
            <a:prstGeom prst="rect">
              <a:avLst/>
            </a:prstGeom>
            <a:noFill/>
            <a:ln w="9525">
              <a:noFill/>
              <a:miter lim="800000"/>
              <a:headEnd/>
              <a:tailEnd/>
            </a:ln>
          </p:spPr>
          <p:txBody>
            <a:bodyPr wrap="none" lIns="0" tIns="0" rIns="0" bIns="0">
              <a:spAutoFit/>
            </a:bodyPr>
            <a:lstStyle/>
            <a:p>
              <a:r>
                <a:rPr lang="en-US" b="1" dirty="0">
                  <a:solidFill>
                    <a:srgbClr val="0000CC"/>
                  </a:solidFill>
                </a:rPr>
                <a:t>Kali-Shiva</a:t>
              </a:r>
              <a:endParaRPr lang="en-US" sz="2400" dirty="0">
                <a:solidFill>
                  <a:srgbClr val="0000CC"/>
                </a:solidFill>
                <a:latin typeface="Times New Roman" pitchFamily="18" charset="0"/>
              </a:endParaRPr>
            </a:p>
          </p:txBody>
        </p:sp>
        <p:sp>
          <p:nvSpPr>
            <p:cNvPr id="2099" name="Rectangle 51"/>
            <p:cNvSpPr>
              <a:spLocks noChangeArrowheads="1"/>
            </p:cNvSpPr>
            <p:nvPr/>
          </p:nvSpPr>
          <p:spPr bwMode="auto">
            <a:xfrm>
              <a:off x="2028" y="1674"/>
              <a:ext cx="1328" cy="250"/>
            </a:xfrm>
            <a:prstGeom prst="rect">
              <a:avLst/>
            </a:prstGeom>
            <a:solidFill>
              <a:schemeClr val="bg1"/>
            </a:solidFill>
            <a:ln w="9525">
              <a:noFill/>
              <a:miter lim="800000"/>
              <a:headEnd/>
              <a:tailEnd/>
            </a:ln>
          </p:spPr>
          <p:txBody>
            <a:bodyPr/>
            <a:lstStyle/>
            <a:p>
              <a:endParaRPr lang="en-US" dirty="0"/>
            </a:p>
          </p:txBody>
        </p:sp>
        <p:sp>
          <p:nvSpPr>
            <p:cNvPr id="2100" name="Rectangle 52"/>
            <p:cNvSpPr>
              <a:spLocks noChangeArrowheads="1"/>
            </p:cNvSpPr>
            <p:nvPr/>
          </p:nvSpPr>
          <p:spPr bwMode="auto">
            <a:xfrm>
              <a:off x="2060" y="1706"/>
              <a:ext cx="1133" cy="174"/>
            </a:xfrm>
            <a:prstGeom prst="rect">
              <a:avLst/>
            </a:prstGeom>
            <a:noFill/>
            <a:ln w="9525">
              <a:noFill/>
              <a:miter lim="800000"/>
              <a:headEnd/>
              <a:tailEnd/>
            </a:ln>
          </p:spPr>
          <p:txBody>
            <a:bodyPr wrap="none" lIns="0" tIns="0" rIns="0" bIns="0">
              <a:spAutoFit/>
            </a:bodyPr>
            <a:lstStyle/>
            <a:p>
              <a:r>
                <a:rPr lang="en-US" b="1" dirty="0">
                  <a:solidFill>
                    <a:srgbClr val="000099"/>
                  </a:solidFill>
                </a:rPr>
                <a:t>Her Triple Currents</a:t>
              </a:r>
              <a:endParaRPr lang="en-US" sz="2400" dirty="0">
                <a:solidFill>
                  <a:srgbClr val="000099"/>
                </a:solidFill>
                <a:latin typeface="Times New Roman" pitchFamily="18" charset="0"/>
              </a:endParaRPr>
            </a:p>
          </p:txBody>
        </p:sp>
        <p:sp>
          <p:nvSpPr>
            <p:cNvPr id="2102" name="Rectangle 54"/>
            <p:cNvSpPr>
              <a:spLocks noChangeArrowheads="1"/>
            </p:cNvSpPr>
            <p:nvPr/>
          </p:nvSpPr>
          <p:spPr bwMode="auto">
            <a:xfrm>
              <a:off x="2386" y="1008"/>
              <a:ext cx="552" cy="213"/>
            </a:xfrm>
            <a:prstGeom prst="rect">
              <a:avLst/>
            </a:prstGeom>
            <a:noFill/>
            <a:ln w="9525">
              <a:noFill/>
              <a:miter lim="800000"/>
              <a:headEnd/>
              <a:tailEnd/>
            </a:ln>
          </p:spPr>
          <p:txBody>
            <a:bodyPr wrap="none" lIns="0" tIns="0" rIns="0" bIns="0">
              <a:spAutoFit/>
            </a:bodyPr>
            <a:lstStyle/>
            <a:p>
              <a:r>
                <a:rPr lang="en-US" sz="2200" b="1" i="1" dirty="0">
                  <a:solidFill>
                    <a:schemeClr val="bg1"/>
                  </a:solidFill>
                </a:rPr>
                <a:t>Gayatri</a:t>
              </a:r>
              <a:endParaRPr lang="en-US" sz="2400" dirty="0">
                <a:solidFill>
                  <a:schemeClr val="bg1"/>
                </a:solidFill>
                <a:latin typeface="Times New Roman" pitchFamily="18" charset="0"/>
              </a:endParaRPr>
            </a:p>
          </p:txBody>
        </p:sp>
        <p:sp>
          <p:nvSpPr>
            <p:cNvPr id="2104" name="Line 56"/>
            <p:cNvSpPr>
              <a:spLocks noChangeShapeType="1"/>
            </p:cNvSpPr>
            <p:nvPr/>
          </p:nvSpPr>
          <p:spPr bwMode="auto">
            <a:xfrm flipH="1">
              <a:off x="2674" y="1296"/>
              <a:ext cx="0" cy="240"/>
            </a:xfrm>
            <a:prstGeom prst="line">
              <a:avLst/>
            </a:prstGeom>
            <a:noFill/>
            <a:ln w="9525">
              <a:solidFill>
                <a:schemeClr val="tx1"/>
              </a:solidFill>
              <a:round/>
              <a:headEnd/>
              <a:tailEnd type="triangle" w="med" len="med"/>
            </a:ln>
            <a:effectLst/>
          </p:spPr>
          <p:txBody>
            <a:bodyPr/>
            <a:lstStyle/>
            <a:p>
              <a:endParaRPr lang="en-US" dirty="0"/>
            </a:p>
          </p:txBody>
        </p:sp>
        <p:sp>
          <p:nvSpPr>
            <p:cNvPr id="2105" name="Line 57"/>
            <p:cNvSpPr>
              <a:spLocks noChangeShapeType="1"/>
            </p:cNvSpPr>
            <p:nvPr/>
          </p:nvSpPr>
          <p:spPr bwMode="auto">
            <a:xfrm>
              <a:off x="1296" y="2016"/>
              <a:ext cx="0" cy="288"/>
            </a:xfrm>
            <a:prstGeom prst="line">
              <a:avLst/>
            </a:prstGeom>
            <a:noFill/>
            <a:ln w="9525">
              <a:solidFill>
                <a:schemeClr val="tx1"/>
              </a:solidFill>
              <a:round/>
              <a:headEnd/>
              <a:tailEnd type="triangle" w="med" len="med"/>
            </a:ln>
            <a:effectLst/>
          </p:spPr>
          <p:txBody>
            <a:bodyPr/>
            <a:lstStyle/>
            <a:p>
              <a:endParaRPr lang="en-US" dirty="0"/>
            </a:p>
          </p:txBody>
        </p:sp>
        <p:sp>
          <p:nvSpPr>
            <p:cNvPr id="2106" name="Line 58"/>
            <p:cNvSpPr>
              <a:spLocks noChangeShapeType="1"/>
            </p:cNvSpPr>
            <p:nvPr/>
          </p:nvSpPr>
          <p:spPr bwMode="auto">
            <a:xfrm>
              <a:off x="4032" y="2016"/>
              <a:ext cx="0" cy="288"/>
            </a:xfrm>
            <a:prstGeom prst="line">
              <a:avLst/>
            </a:prstGeom>
            <a:noFill/>
            <a:ln w="9525">
              <a:solidFill>
                <a:schemeClr val="tx1"/>
              </a:solidFill>
              <a:round/>
              <a:headEnd/>
              <a:tailEnd type="triangle" w="med" len="med"/>
            </a:ln>
            <a:effectLst/>
          </p:spPr>
          <p:txBody>
            <a:bodyPr/>
            <a:lstStyle/>
            <a:p>
              <a:endParaRPr lang="en-US" dirty="0"/>
            </a:p>
          </p:txBody>
        </p:sp>
        <p:sp>
          <p:nvSpPr>
            <p:cNvPr id="2107" name="Line 59"/>
            <p:cNvSpPr>
              <a:spLocks noChangeShapeType="1"/>
            </p:cNvSpPr>
            <p:nvPr/>
          </p:nvSpPr>
          <p:spPr bwMode="auto">
            <a:xfrm>
              <a:off x="1296" y="2544"/>
              <a:ext cx="0" cy="192"/>
            </a:xfrm>
            <a:prstGeom prst="line">
              <a:avLst/>
            </a:prstGeom>
            <a:noFill/>
            <a:ln w="9525">
              <a:solidFill>
                <a:schemeClr val="tx1"/>
              </a:solidFill>
              <a:round/>
              <a:headEnd/>
              <a:tailEnd type="triangle" w="med" len="med"/>
            </a:ln>
            <a:effectLst/>
          </p:spPr>
          <p:txBody>
            <a:bodyPr/>
            <a:lstStyle/>
            <a:p>
              <a:endParaRPr lang="en-US" dirty="0"/>
            </a:p>
          </p:txBody>
        </p:sp>
        <p:sp>
          <p:nvSpPr>
            <p:cNvPr id="2108" name="Line 60"/>
            <p:cNvSpPr>
              <a:spLocks noChangeShapeType="1"/>
            </p:cNvSpPr>
            <p:nvPr/>
          </p:nvSpPr>
          <p:spPr bwMode="auto">
            <a:xfrm>
              <a:off x="1296" y="2976"/>
              <a:ext cx="0" cy="192"/>
            </a:xfrm>
            <a:prstGeom prst="line">
              <a:avLst/>
            </a:prstGeom>
            <a:noFill/>
            <a:ln w="9525">
              <a:solidFill>
                <a:schemeClr val="tx1"/>
              </a:solidFill>
              <a:round/>
              <a:headEnd/>
              <a:tailEnd type="triangle" w="med" len="med"/>
            </a:ln>
            <a:effectLst/>
          </p:spPr>
          <p:txBody>
            <a:bodyPr/>
            <a:lstStyle/>
            <a:p>
              <a:endParaRPr lang="en-US" dirty="0"/>
            </a:p>
          </p:txBody>
        </p:sp>
        <p:sp>
          <p:nvSpPr>
            <p:cNvPr id="2109" name="Line 61"/>
            <p:cNvSpPr>
              <a:spLocks noChangeShapeType="1"/>
            </p:cNvSpPr>
            <p:nvPr/>
          </p:nvSpPr>
          <p:spPr bwMode="auto">
            <a:xfrm>
              <a:off x="1296" y="3408"/>
              <a:ext cx="0" cy="192"/>
            </a:xfrm>
            <a:prstGeom prst="line">
              <a:avLst/>
            </a:prstGeom>
            <a:noFill/>
            <a:ln w="9525">
              <a:solidFill>
                <a:schemeClr val="tx1"/>
              </a:solidFill>
              <a:round/>
              <a:headEnd/>
              <a:tailEnd type="triangle" w="med" len="med"/>
            </a:ln>
            <a:effectLst/>
          </p:spPr>
          <p:txBody>
            <a:bodyPr/>
            <a:lstStyle/>
            <a:p>
              <a:endParaRPr lang="en-US" dirty="0"/>
            </a:p>
          </p:txBody>
        </p:sp>
        <p:sp>
          <p:nvSpPr>
            <p:cNvPr id="2110" name="Line 62"/>
            <p:cNvSpPr>
              <a:spLocks noChangeShapeType="1"/>
            </p:cNvSpPr>
            <p:nvPr/>
          </p:nvSpPr>
          <p:spPr bwMode="auto">
            <a:xfrm>
              <a:off x="2640" y="2016"/>
              <a:ext cx="0" cy="288"/>
            </a:xfrm>
            <a:prstGeom prst="line">
              <a:avLst/>
            </a:prstGeom>
            <a:noFill/>
            <a:ln w="9525">
              <a:solidFill>
                <a:schemeClr val="tx1"/>
              </a:solidFill>
              <a:round/>
              <a:headEnd/>
              <a:tailEnd type="triangle" w="med" len="med"/>
            </a:ln>
            <a:effectLst/>
          </p:spPr>
          <p:txBody>
            <a:bodyPr/>
            <a:lstStyle/>
            <a:p>
              <a:endParaRPr lang="en-US" dirty="0"/>
            </a:p>
          </p:txBody>
        </p:sp>
        <p:sp>
          <p:nvSpPr>
            <p:cNvPr id="2111" name="Line 63"/>
            <p:cNvSpPr>
              <a:spLocks noChangeShapeType="1"/>
            </p:cNvSpPr>
            <p:nvPr/>
          </p:nvSpPr>
          <p:spPr bwMode="auto">
            <a:xfrm>
              <a:off x="2640" y="2544"/>
              <a:ext cx="0" cy="192"/>
            </a:xfrm>
            <a:prstGeom prst="line">
              <a:avLst/>
            </a:prstGeom>
            <a:noFill/>
            <a:ln w="9525">
              <a:solidFill>
                <a:schemeClr val="tx1"/>
              </a:solidFill>
              <a:round/>
              <a:headEnd/>
              <a:tailEnd type="triangle" w="med" len="med"/>
            </a:ln>
            <a:effectLst/>
          </p:spPr>
          <p:txBody>
            <a:bodyPr/>
            <a:lstStyle/>
            <a:p>
              <a:endParaRPr lang="en-US" dirty="0"/>
            </a:p>
          </p:txBody>
        </p:sp>
        <p:sp>
          <p:nvSpPr>
            <p:cNvPr id="2112" name="Line 64"/>
            <p:cNvSpPr>
              <a:spLocks noChangeShapeType="1"/>
            </p:cNvSpPr>
            <p:nvPr/>
          </p:nvSpPr>
          <p:spPr bwMode="auto">
            <a:xfrm>
              <a:off x="2688" y="3024"/>
              <a:ext cx="0" cy="144"/>
            </a:xfrm>
            <a:prstGeom prst="line">
              <a:avLst/>
            </a:prstGeom>
            <a:noFill/>
            <a:ln w="9525">
              <a:solidFill>
                <a:schemeClr val="tx1"/>
              </a:solidFill>
              <a:round/>
              <a:headEnd/>
              <a:tailEnd type="triangle" w="med" len="med"/>
            </a:ln>
            <a:effectLst/>
          </p:spPr>
          <p:txBody>
            <a:bodyPr/>
            <a:lstStyle/>
            <a:p>
              <a:endParaRPr lang="en-US" dirty="0"/>
            </a:p>
          </p:txBody>
        </p:sp>
        <p:sp>
          <p:nvSpPr>
            <p:cNvPr id="2113" name="Line 65"/>
            <p:cNvSpPr>
              <a:spLocks noChangeShapeType="1"/>
            </p:cNvSpPr>
            <p:nvPr/>
          </p:nvSpPr>
          <p:spPr bwMode="auto">
            <a:xfrm>
              <a:off x="2688" y="3408"/>
              <a:ext cx="0" cy="192"/>
            </a:xfrm>
            <a:prstGeom prst="line">
              <a:avLst/>
            </a:prstGeom>
            <a:noFill/>
            <a:ln w="9525">
              <a:solidFill>
                <a:schemeClr val="tx1"/>
              </a:solidFill>
              <a:round/>
              <a:headEnd/>
              <a:tailEnd type="triangle" w="med" len="med"/>
            </a:ln>
            <a:effectLst/>
          </p:spPr>
          <p:txBody>
            <a:bodyPr/>
            <a:lstStyle/>
            <a:p>
              <a:endParaRPr lang="en-US" dirty="0"/>
            </a:p>
          </p:txBody>
        </p:sp>
        <p:sp>
          <p:nvSpPr>
            <p:cNvPr id="2114" name="Line 66"/>
            <p:cNvSpPr>
              <a:spLocks noChangeShapeType="1"/>
            </p:cNvSpPr>
            <p:nvPr/>
          </p:nvSpPr>
          <p:spPr bwMode="auto">
            <a:xfrm>
              <a:off x="4032" y="2544"/>
              <a:ext cx="0" cy="192"/>
            </a:xfrm>
            <a:prstGeom prst="line">
              <a:avLst/>
            </a:prstGeom>
            <a:noFill/>
            <a:ln w="9525">
              <a:solidFill>
                <a:schemeClr val="tx1"/>
              </a:solidFill>
              <a:round/>
              <a:headEnd/>
              <a:tailEnd type="triangle" w="med" len="med"/>
            </a:ln>
            <a:effectLst/>
          </p:spPr>
          <p:txBody>
            <a:bodyPr/>
            <a:lstStyle/>
            <a:p>
              <a:endParaRPr lang="en-US" dirty="0"/>
            </a:p>
          </p:txBody>
        </p:sp>
        <p:sp>
          <p:nvSpPr>
            <p:cNvPr id="2115" name="Line 67"/>
            <p:cNvSpPr>
              <a:spLocks noChangeShapeType="1"/>
            </p:cNvSpPr>
            <p:nvPr/>
          </p:nvSpPr>
          <p:spPr bwMode="auto">
            <a:xfrm>
              <a:off x="4032" y="2976"/>
              <a:ext cx="0" cy="240"/>
            </a:xfrm>
            <a:prstGeom prst="line">
              <a:avLst/>
            </a:prstGeom>
            <a:noFill/>
            <a:ln w="9525">
              <a:solidFill>
                <a:schemeClr val="tx1"/>
              </a:solidFill>
              <a:round/>
              <a:headEnd/>
              <a:tailEnd type="triangle" w="med" len="med"/>
            </a:ln>
            <a:effectLst/>
          </p:spPr>
          <p:txBody>
            <a:bodyPr/>
            <a:lstStyle/>
            <a:p>
              <a:endParaRPr lang="en-US" dirty="0"/>
            </a:p>
          </p:txBody>
        </p:sp>
        <p:sp>
          <p:nvSpPr>
            <p:cNvPr id="2116" name="Line 68"/>
            <p:cNvSpPr>
              <a:spLocks noChangeShapeType="1"/>
            </p:cNvSpPr>
            <p:nvPr/>
          </p:nvSpPr>
          <p:spPr bwMode="auto">
            <a:xfrm>
              <a:off x="4032" y="3408"/>
              <a:ext cx="0" cy="192"/>
            </a:xfrm>
            <a:prstGeom prst="line">
              <a:avLst/>
            </a:prstGeom>
            <a:noFill/>
            <a:ln w="9525">
              <a:solidFill>
                <a:schemeClr val="tx1"/>
              </a:solidFill>
              <a:round/>
              <a:headEnd/>
              <a:tailEnd type="triangle" w="med" len="med"/>
            </a:ln>
            <a:effectLst/>
          </p:spPr>
          <p:txBody>
            <a:bodyPr/>
            <a:lstStyle/>
            <a:p>
              <a:endParaRPr lang="en-US" dirty="0"/>
            </a:p>
          </p:txBody>
        </p:sp>
      </p:grpSp>
      <p:sp>
        <p:nvSpPr>
          <p:cNvPr id="2117" name="Text Box 69"/>
          <p:cNvSpPr txBox="1">
            <a:spLocks noChangeArrowheads="1"/>
          </p:cNvSpPr>
          <p:nvPr/>
        </p:nvSpPr>
        <p:spPr bwMode="auto">
          <a:xfrm>
            <a:off x="533400" y="5791200"/>
            <a:ext cx="8359775" cy="457200"/>
          </a:xfrm>
          <a:prstGeom prst="rect">
            <a:avLst/>
          </a:prstGeom>
          <a:noFill/>
          <a:ln w="9525">
            <a:noFill/>
            <a:miter lim="800000"/>
            <a:headEnd/>
            <a:tailEnd/>
          </a:ln>
          <a:effectLst/>
        </p:spPr>
        <p:txBody>
          <a:bodyPr>
            <a:spAutoFit/>
          </a:bodyPr>
          <a:lstStyle/>
          <a:p>
            <a:pPr>
              <a:spcBef>
                <a:spcPct val="50000"/>
              </a:spcBef>
            </a:pPr>
            <a:r>
              <a:rPr lang="en-US" sz="2400" dirty="0">
                <a:solidFill>
                  <a:srgbClr val="990033"/>
                </a:solidFill>
                <a:latin typeface="Times New Roman" pitchFamily="18" charset="0"/>
              </a:rPr>
              <a:t>From above triple currents emerges triplets such as listed below </a:t>
            </a:r>
          </a:p>
        </p:txBody>
      </p:sp>
      <p:sp>
        <p:nvSpPr>
          <p:cNvPr id="2119" name="Text Box 71"/>
          <p:cNvSpPr txBox="1">
            <a:spLocks noChangeArrowheads="1"/>
          </p:cNvSpPr>
          <p:nvPr/>
        </p:nvSpPr>
        <p:spPr bwMode="auto">
          <a:xfrm>
            <a:off x="8610600" y="6400800"/>
            <a:ext cx="228600" cy="244475"/>
          </a:xfrm>
          <a:prstGeom prst="rect">
            <a:avLst/>
          </a:prstGeom>
          <a:noFill/>
          <a:ln w="9525">
            <a:noFill/>
            <a:miter lim="800000"/>
            <a:headEnd/>
            <a:tailEnd/>
          </a:ln>
          <a:effectLst/>
        </p:spPr>
        <p:txBody>
          <a:bodyPr>
            <a:spAutoFit/>
          </a:bodyPr>
          <a:lstStyle/>
          <a:p>
            <a:pPr>
              <a:spcBef>
                <a:spcPct val="50000"/>
              </a:spcBef>
            </a:pPr>
            <a:r>
              <a:rPr lang="en-US" sz="1000" dirty="0">
                <a:latin typeface="Times New Roman" pitchFamily="18" charset="0"/>
              </a:rPr>
              <a:t>1</a:t>
            </a:r>
          </a:p>
        </p:txBody>
      </p:sp>
      <p:pic>
        <p:nvPicPr>
          <p:cNvPr id="49" name="Picture 10" descr="5699 copy.png"/>
          <p:cNvPicPr>
            <a:picLocks noChangeAspect="1"/>
          </p:cNvPicPr>
          <p:nvPr/>
        </p:nvPicPr>
        <p:blipFill>
          <a:blip r:embed="rId4" cstate="print"/>
          <a:srcRect/>
          <a:stretch>
            <a:fillRect/>
          </a:stretch>
        </p:blipFill>
        <p:spPr bwMode="auto">
          <a:xfrm>
            <a:off x="7239000" y="4953000"/>
            <a:ext cx="1682750" cy="1646238"/>
          </a:xfrm>
          <a:prstGeom prst="rect">
            <a:avLst/>
          </a:prstGeom>
          <a:noFill/>
          <a:ln w="9525">
            <a:noFill/>
            <a:miter lim="800000"/>
            <a:headEnd/>
            <a:tailEnd/>
          </a:ln>
        </p:spPr>
      </p:pic>
      <p:sp>
        <p:nvSpPr>
          <p:cNvPr id="50" name="Rectangle 49"/>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
    <p:sndAc>
      <p:stSnd>
        <p:snd r:embed="rId3"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153400" cy="523220"/>
          </a:xfrm>
          <a:prstGeom prst="rect">
            <a:avLst/>
          </a:prstGeom>
          <a:noFill/>
        </p:spPr>
        <p:txBody>
          <a:bodyPr wrap="square" rtlCol="0">
            <a:spAutoFit/>
          </a:bodyPr>
          <a:lstStyle/>
          <a:p>
            <a:r>
              <a:rPr lang="en-US" sz="2800" dirty="0" smtClean="0">
                <a:solidFill>
                  <a:srgbClr val="000099"/>
                </a:solidFill>
              </a:rPr>
              <a:t>              Meaning Of Gayatri Mahamantra</a:t>
            </a:r>
            <a:endParaRPr lang="en-US" sz="2800" dirty="0">
              <a:solidFill>
                <a:srgbClr val="000099"/>
              </a:solidFill>
            </a:endParaRPr>
          </a:p>
        </p:txBody>
      </p:sp>
      <p:sp>
        <p:nvSpPr>
          <p:cNvPr id="4" name="TextBox 3"/>
          <p:cNvSpPr txBox="1"/>
          <p:nvPr/>
        </p:nvSpPr>
        <p:spPr>
          <a:xfrm>
            <a:off x="762000" y="1066801"/>
            <a:ext cx="7696200" cy="5724644"/>
          </a:xfrm>
          <a:prstGeom prst="rect">
            <a:avLst/>
          </a:prstGeom>
          <a:noFill/>
        </p:spPr>
        <p:txBody>
          <a:bodyPr wrap="square" rtlCol="0">
            <a:spAutoFit/>
          </a:bodyPr>
          <a:lstStyle/>
          <a:p>
            <a:r>
              <a:rPr lang="en-US" b="1" dirty="0" smtClean="0">
                <a:solidFill>
                  <a:schemeClr val="bg1"/>
                </a:solidFill>
              </a:rPr>
              <a:t>	</a:t>
            </a:r>
            <a:r>
              <a:rPr lang="en-US" sz="2400" b="1" dirty="0" smtClean="0">
                <a:solidFill>
                  <a:schemeClr val="bg1"/>
                </a:solidFill>
              </a:rPr>
              <a:t>1. Om Bhur, Bhuvah, Swaha </a:t>
            </a:r>
            <a:r>
              <a:rPr lang="en-US" sz="2400" dirty="0" smtClean="0">
                <a:solidFill>
                  <a:schemeClr val="bg1"/>
                </a:solidFill>
              </a:rPr>
              <a:t>– </a:t>
            </a:r>
            <a:r>
              <a:rPr lang="en-US" sz="2400" b="1" dirty="0" smtClean="0">
                <a:solidFill>
                  <a:schemeClr val="bg1"/>
                </a:solidFill>
              </a:rPr>
              <a:t>Bhakti yog</a:t>
            </a:r>
            <a:r>
              <a:rPr lang="en-US" sz="2400" dirty="0" smtClean="0">
                <a:solidFill>
                  <a:schemeClr val="bg1"/>
                </a:solidFill>
              </a:rPr>
              <a:t> </a:t>
            </a:r>
          </a:p>
          <a:p>
            <a:r>
              <a:rPr lang="en-US" dirty="0" smtClean="0">
                <a:solidFill>
                  <a:srgbClr val="0000CC"/>
                </a:solidFill>
              </a:rPr>
              <a:t>Om:</a:t>
            </a:r>
            <a:r>
              <a:rPr lang="en-US" b="1" dirty="0" smtClean="0"/>
              <a:t> </a:t>
            </a:r>
            <a:r>
              <a:rPr lang="en-US" dirty="0" smtClean="0"/>
              <a:t>Name of God</a:t>
            </a:r>
          </a:p>
          <a:p>
            <a:r>
              <a:rPr lang="en-US" dirty="0" smtClean="0">
                <a:solidFill>
                  <a:srgbClr val="0000CC"/>
                </a:solidFill>
              </a:rPr>
              <a:t>Bhur</a:t>
            </a:r>
            <a:r>
              <a:rPr lang="en-US" dirty="0" smtClean="0"/>
              <a:t> – Pran-swaroop – Sadhak gets vitality.  More vitality you have:</a:t>
            </a:r>
          </a:p>
          <a:p>
            <a:pPr lvl="2">
              <a:buFont typeface="Arial" pitchFamily="34" charset="0"/>
              <a:buChar char="•"/>
            </a:pPr>
            <a:r>
              <a:rPr lang="en-US" dirty="0" smtClean="0"/>
              <a:t>more overall resistance you have for everything, </a:t>
            </a:r>
          </a:p>
          <a:p>
            <a:pPr lvl="2">
              <a:buFont typeface="Arial" pitchFamily="34" charset="0"/>
              <a:buChar char="•"/>
            </a:pPr>
            <a:r>
              <a:rPr lang="en-US" dirty="0" smtClean="0"/>
              <a:t>more immunity to diseases, </a:t>
            </a:r>
          </a:p>
          <a:p>
            <a:pPr lvl="2">
              <a:buFont typeface="Arial" pitchFamily="34" charset="0"/>
              <a:buChar char="•"/>
            </a:pPr>
            <a:r>
              <a:rPr lang="en-US" dirty="0" smtClean="0"/>
              <a:t>You have more divine qualities</a:t>
            </a:r>
          </a:p>
          <a:p>
            <a:pPr lvl="2">
              <a:buFont typeface="Arial" pitchFamily="34" charset="0"/>
              <a:buChar char="•"/>
            </a:pPr>
            <a:r>
              <a:rPr lang="en-US" dirty="0" smtClean="0"/>
              <a:t>Helps you remove your demonic qualities</a:t>
            </a:r>
          </a:p>
          <a:p>
            <a:pPr lvl="2">
              <a:buFont typeface="Arial" pitchFamily="34" charset="0"/>
              <a:buChar char="•"/>
            </a:pPr>
            <a:r>
              <a:rPr lang="en-US" dirty="0" smtClean="0"/>
              <a:t>You have an aura that influences others in a positive way.</a:t>
            </a:r>
          </a:p>
          <a:p>
            <a:endParaRPr lang="en-US" dirty="0" smtClean="0"/>
          </a:p>
          <a:p>
            <a:r>
              <a:rPr lang="en-US" dirty="0" smtClean="0">
                <a:solidFill>
                  <a:srgbClr val="0000CC"/>
                </a:solidFill>
              </a:rPr>
              <a:t>Bhuvah</a:t>
            </a:r>
            <a:r>
              <a:rPr lang="en-US" dirty="0" smtClean="0">
                <a:solidFill>
                  <a:schemeClr val="bg1"/>
                </a:solidFill>
              </a:rPr>
              <a:t> </a:t>
            </a:r>
            <a:r>
              <a:rPr lang="en-US" dirty="0" smtClean="0"/>
              <a:t>– Dukh Nashak – Removes pain, </a:t>
            </a:r>
          </a:p>
          <a:p>
            <a:r>
              <a:rPr lang="en-US" dirty="0" smtClean="0">
                <a:solidFill>
                  <a:srgbClr val="0000CC"/>
                </a:solidFill>
              </a:rPr>
              <a:t>Swaha</a:t>
            </a:r>
            <a:r>
              <a:rPr lang="en-US" b="1" dirty="0" smtClean="0">
                <a:solidFill>
                  <a:srgbClr val="0000CC"/>
                </a:solidFill>
              </a:rPr>
              <a:t> </a:t>
            </a:r>
            <a:r>
              <a:rPr lang="en-US" dirty="0" smtClean="0"/>
              <a:t>– Bestow happiness to the Sadhak</a:t>
            </a:r>
          </a:p>
          <a:p>
            <a:pPr lvl="1"/>
            <a:r>
              <a:rPr lang="en-US" dirty="0" smtClean="0"/>
              <a:t>Good times and Bad times are basically our perceptions. Gayatri Mantra changes our perception. So whatever situations used to bother us before, now seem very ordinary. Sadhak experiences piece and tranquility all the time. </a:t>
            </a:r>
          </a:p>
          <a:p>
            <a:endParaRPr lang="en-US" dirty="0" smtClean="0"/>
          </a:p>
          <a:p>
            <a:pPr algn="ctr"/>
            <a:r>
              <a:rPr lang="en-US" dirty="0" smtClean="0"/>
              <a:t>This first part of Gayatri Mantra  develops </a:t>
            </a:r>
            <a:r>
              <a:rPr lang="en-US" i="1" dirty="0" smtClean="0"/>
              <a:t>Bhakti yog </a:t>
            </a:r>
            <a:r>
              <a:rPr lang="en-US" dirty="0" smtClean="0"/>
              <a:t>in Sadhak. </a:t>
            </a:r>
          </a:p>
          <a:p>
            <a:pPr algn="ctr"/>
            <a:r>
              <a:rPr lang="en-US" dirty="0" smtClean="0"/>
              <a:t>He develops the feeling of “Atmavat Sarvabhooteshu”, (Treat others </a:t>
            </a:r>
          </a:p>
          <a:p>
            <a:pPr algn="ctr"/>
            <a:r>
              <a:rPr lang="en-US" dirty="0" smtClean="0"/>
              <a:t>the way you like to be treated) .</a:t>
            </a:r>
          </a:p>
          <a:p>
            <a:endParaRPr lang="en-US" dirty="0"/>
          </a:p>
        </p:txBody>
      </p:sp>
      <p:pic>
        <p:nvPicPr>
          <p:cNvPr id="5" name="Picture 10" descr="5699 copy.png"/>
          <p:cNvPicPr>
            <a:picLocks noChangeAspect="1"/>
          </p:cNvPicPr>
          <p:nvPr/>
        </p:nvPicPr>
        <p:blipFill>
          <a:blip r:embed="rId2" cstate="print"/>
          <a:srcRect/>
          <a:stretch>
            <a:fillRect/>
          </a:stretch>
        </p:blipFill>
        <p:spPr bwMode="auto">
          <a:xfrm>
            <a:off x="7461250" y="4953000"/>
            <a:ext cx="1682750" cy="1646238"/>
          </a:xfrm>
          <a:prstGeom prst="rect">
            <a:avLst/>
          </a:prstGeom>
          <a:noFill/>
          <a:ln w="9525">
            <a:noFill/>
            <a:miter lim="800000"/>
            <a:headEnd/>
            <a:tailEnd/>
          </a:ln>
        </p:spPr>
      </p:pic>
      <p:sp>
        <p:nvSpPr>
          <p:cNvPr id="6" name="Rectangle 5"/>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924800" cy="6001643"/>
          </a:xfrm>
          <a:prstGeom prst="rect">
            <a:avLst/>
          </a:prstGeom>
          <a:noFill/>
        </p:spPr>
        <p:txBody>
          <a:bodyPr wrap="square" rtlCol="0">
            <a:spAutoFit/>
          </a:bodyPr>
          <a:lstStyle/>
          <a:p>
            <a:r>
              <a:rPr lang="en-US" sz="2400" b="1" dirty="0" smtClean="0">
                <a:solidFill>
                  <a:schemeClr val="bg1"/>
                </a:solidFill>
              </a:rPr>
              <a:t>2. Tat Savitur Varenyam Bhrgo Devasya Dheemahi: Gyan Yog</a:t>
            </a:r>
            <a:endParaRPr lang="en-US" sz="2400" dirty="0" smtClean="0">
              <a:solidFill>
                <a:schemeClr val="bg1"/>
              </a:solidFill>
            </a:endParaRPr>
          </a:p>
          <a:p>
            <a:endParaRPr lang="en-US" dirty="0" smtClean="0"/>
          </a:p>
          <a:p>
            <a:r>
              <a:rPr lang="en-US" dirty="0" smtClean="0">
                <a:solidFill>
                  <a:srgbClr val="0000CC"/>
                </a:solidFill>
              </a:rPr>
              <a:t>Tat :</a:t>
            </a:r>
            <a:r>
              <a:rPr lang="en-US" dirty="0" smtClean="0"/>
              <a:t> That – God, who ever you believe in. </a:t>
            </a:r>
          </a:p>
          <a:p>
            <a:r>
              <a:rPr lang="en-US" dirty="0" smtClean="0"/>
              <a:t>	It fits to any God, e.g. Shiva, Vishnu, Jesus, Mohammad  Paigambar etc.</a:t>
            </a:r>
          </a:p>
          <a:p>
            <a:endParaRPr lang="en-US" dirty="0" smtClean="0"/>
          </a:p>
          <a:p>
            <a:r>
              <a:rPr lang="en-US" dirty="0" smtClean="0">
                <a:solidFill>
                  <a:srgbClr val="0000CC"/>
                </a:solidFill>
              </a:rPr>
              <a:t>Savitu: </a:t>
            </a:r>
            <a:r>
              <a:rPr lang="en-US" dirty="0" smtClean="0"/>
              <a:t>Illuminant like Savita(energy because of which the sun is illuminant)</a:t>
            </a:r>
          </a:p>
          <a:p>
            <a:r>
              <a:rPr lang="en-US" dirty="0" smtClean="0"/>
              <a:t>	Gayatri Sadhak also becomes Tejasvi like Sun.</a:t>
            </a:r>
          </a:p>
          <a:p>
            <a:endParaRPr lang="en-US" dirty="0" smtClean="0"/>
          </a:p>
          <a:p>
            <a:r>
              <a:rPr lang="en-US" dirty="0" smtClean="0">
                <a:solidFill>
                  <a:srgbClr val="0000CC"/>
                </a:solidFill>
              </a:rPr>
              <a:t>Varenyam: </a:t>
            </a:r>
            <a:r>
              <a:rPr lang="en-US" dirty="0" smtClean="0"/>
              <a:t>The best. Varan karne yogya.</a:t>
            </a:r>
          </a:p>
          <a:p>
            <a:pPr lvl="2"/>
            <a:r>
              <a:rPr lang="en-US" dirty="0" smtClean="0"/>
              <a:t>God is The best. We like to have God’s qualities in us.</a:t>
            </a:r>
          </a:p>
          <a:p>
            <a:pPr lvl="2"/>
            <a:r>
              <a:rPr lang="en-US" dirty="0" smtClean="0"/>
              <a:t>Gayatri Sadhak also becomes the best by improving his character. He becomes role model (Varan karne yogya) for others.</a:t>
            </a:r>
          </a:p>
          <a:p>
            <a:endParaRPr lang="en-US" dirty="0" smtClean="0"/>
          </a:p>
          <a:p>
            <a:r>
              <a:rPr lang="en-US" dirty="0" smtClean="0">
                <a:solidFill>
                  <a:srgbClr val="0000CC"/>
                </a:solidFill>
              </a:rPr>
              <a:t>Bhargo:</a:t>
            </a:r>
            <a:r>
              <a:rPr lang="en-US" dirty="0" smtClean="0"/>
              <a:t> Destroyer of sins. </a:t>
            </a:r>
          </a:p>
          <a:p>
            <a:pPr lvl="1" algn="ctr"/>
            <a:endParaRPr lang="en-US" dirty="0" smtClean="0"/>
          </a:p>
          <a:p>
            <a:pPr lvl="1" algn="ctr"/>
            <a:r>
              <a:rPr lang="en-US" dirty="0" err="1" smtClean="0"/>
              <a:t>Bharg</a:t>
            </a:r>
            <a:r>
              <a:rPr lang="en-US" dirty="0" smtClean="0"/>
              <a:t> word of Gayatri mantra washes of our Accumulated actions </a:t>
            </a:r>
          </a:p>
          <a:p>
            <a:pPr lvl="1" algn="ctr"/>
            <a:r>
              <a:rPr lang="en-US" dirty="0" smtClean="0"/>
              <a:t>(</a:t>
            </a:r>
            <a:r>
              <a:rPr lang="en-US" dirty="0" err="1" smtClean="0"/>
              <a:t>Sanchit</a:t>
            </a:r>
            <a:r>
              <a:rPr lang="en-US" dirty="0" smtClean="0"/>
              <a:t> Karma) and minimizes our destiny (</a:t>
            </a:r>
            <a:r>
              <a:rPr lang="en-US" dirty="0" err="1" smtClean="0"/>
              <a:t>Prarabdha</a:t>
            </a:r>
            <a:r>
              <a:rPr lang="en-US" dirty="0" smtClean="0"/>
              <a:t>). Unless our karmas become NULL we do not get salvation. But with help of Gayatri Mantra</a:t>
            </a:r>
          </a:p>
          <a:p>
            <a:pPr lvl="1" algn="ctr"/>
            <a:r>
              <a:rPr lang="en-US" dirty="0" smtClean="0"/>
              <a:t> we can get rid of our Karmas, thus it gives – </a:t>
            </a:r>
            <a:r>
              <a:rPr lang="en-US" dirty="0" err="1" smtClean="0"/>
              <a:t>Brahmavarchasam</a:t>
            </a:r>
            <a:r>
              <a:rPr lang="en-US" dirty="0" smtClean="0"/>
              <a:t>!</a:t>
            </a:r>
          </a:p>
          <a:p>
            <a:pPr lvl="1"/>
            <a:endParaRPr lang="en-US" dirty="0" smtClean="0"/>
          </a:p>
          <a:p>
            <a:pPr lvl="1"/>
            <a:r>
              <a:rPr lang="en-US" dirty="0" smtClean="0"/>
              <a:t>				….. Continue…</a:t>
            </a:r>
          </a:p>
        </p:txBody>
      </p:sp>
      <p:pic>
        <p:nvPicPr>
          <p:cNvPr id="3" name="Picture 10" descr="5699 copy.png"/>
          <p:cNvPicPr>
            <a:picLocks noChangeAspect="1"/>
          </p:cNvPicPr>
          <p:nvPr/>
        </p:nvPicPr>
        <p:blipFill>
          <a:blip r:embed="rId2" cstate="print"/>
          <a:srcRect/>
          <a:stretch>
            <a:fillRect/>
          </a:stretch>
        </p:blipFill>
        <p:spPr bwMode="auto">
          <a:xfrm>
            <a:off x="7543800" y="5211762"/>
            <a:ext cx="1454150" cy="142259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8001000" cy="5170646"/>
          </a:xfrm>
          <a:prstGeom prst="rect">
            <a:avLst/>
          </a:prstGeom>
          <a:noFill/>
        </p:spPr>
        <p:txBody>
          <a:bodyPr wrap="square" rtlCol="0">
            <a:spAutoFit/>
          </a:bodyPr>
          <a:lstStyle/>
          <a:p>
            <a:r>
              <a:rPr lang="en-US" sz="2400" b="1" dirty="0" smtClean="0">
                <a:solidFill>
                  <a:schemeClr val="bg1"/>
                </a:solidFill>
              </a:rPr>
              <a:t>2. Tat Savitur Varenyam Bhrgo Devasya Dheemahi: Gyan Yog</a:t>
            </a:r>
          </a:p>
          <a:p>
            <a:endParaRPr lang="en-US" dirty="0" smtClean="0">
              <a:solidFill>
                <a:schemeClr val="bg1"/>
              </a:solidFill>
            </a:endParaRPr>
          </a:p>
          <a:p>
            <a:r>
              <a:rPr lang="en-US" dirty="0" smtClean="0">
                <a:solidFill>
                  <a:srgbClr val="0000CC"/>
                </a:solidFill>
              </a:rPr>
              <a:t>Devasya:</a:t>
            </a:r>
            <a:r>
              <a:rPr lang="en-US" dirty="0" smtClean="0"/>
              <a:t> To awaken divinity. </a:t>
            </a:r>
          </a:p>
          <a:p>
            <a:pPr lvl="2"/>
            <a:r>
              <a:rPr lang="en-US" dirty="0" smtClean="0"/>
              <a:t>Gayatri mantra awakens divinity in you.</a:t>
            </a:r>
          </a:p>
          <a:p>
            <a:pPr lvl="2"/>
            <a:r>
              <a:rPr lang="en-US" dirty="0" smtClean="0"/>
              <a:t>We have all the power centers already in our body. But they are in inactive state. Sound energy of Gayatri mantra activates them and gives unusual powers to the sadhak. Sadhak develops will power to remove his bad qualities and increase divine qualities. </a:t>
            </a:r>
          </a:p>
          <a:p>
            <a:pPr lvl="2"/>
            <a:endParaRPr lang="en-US" dirty="0" smtClean="0"/>
          </a:p>
          <a:p>
            <a:r>
              <a:rPr lang="en-US" dirty="0" smtClean="0">
                <a:solidFill>
                  <a:srgbClr val="0000CC"/>
                </a:solidFill>
              </a:rPr>
              <a:t>Dheemahi:</a:t>
            </a:r>
            <a:r>
              <a:rPr lang="en-US" dirty="0" smtClean="0"/>
              <a:t> To imbibe or inculcate. </a:t>
            </a:r>
          </a:p>
          <a:p>
            <a:endParaRPr lang="en-US" dirty="0" smtClean="0"/>
          </a:p>
          <a:p>
            <a:pPr algn="ctr"/>
            <a:r>
              <a:rPr lang="en-US" dirty="0" smtClean="0"/>
              <a:t>Thus the second fraction of Gayatri mantra gives you the knowledge (</a:t>
            </a:r>
            <a:r>
              <a:rPr lang="en-US" i="1" dirty="0" smtClean="0"/>
              <a:t>Gyan yog</a:t>
            </a:r>
            <a:r>
              <a:rPr lang="en-US" dirty="0" smtClean="0"/>
              <a:t>) that “I have the God, who is illuminant like Sun(Savitu), who is the best among the best(Varenyam), who is a destroyer of sins(Bhargo), who awakens divinity(Devasya), inside me. This reminds you of “Who you are?”, which makes you SPIRITUAL in day to day life.</a:t>
            </a:r>
          </a:p>
          <a:p>
            <a:endParaRPr lang="en-US" dirty="0" smtClean="0"/>
          </a:p>
          <a:p>
            <a:endParaRPr lang="en-US" dirty="0"/>
          </a:p>
        </p:txBody>
      </p:sp>
      <p:pic>
        <p:nvPicPr>
          <p:cNvPr id="3" name="Picture 10" descr="5699 copy.png"/>
          <p:cNvPicPr>
            <a:picLocks noChangeAspect="1"/>
          </p:cNvPicPr>
          <p:nvPr/>
        </p:nvPicPr>
        <p:blipFill>
          <a:blip r:embed="rId2" cstate="print"/>
          <a:srcRect/>
          <a:stretch>
            <a:fillRect/>
          </a:stretch>
        </p:blipFill>
        <p:spPr bwMode="auto">
          <a:xfrm>
            <a:off x="7391400" y="5257800"/>
            <a:ext cx="1402021" cy="1371600"/>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8001000" cy="5447645"/>
          </a:xfrm>
          <a:prstGeom prst="rect">
            <a:avLst/>
          </a:prstGeom>
          <a:noFill/>
        </p:spPr>
        <p:txBody>
          <a:bodyPr wrap="square" rtlCol="0">
            <a:spAutoFit/>
          </a:bodyPr>
          <a:lstStyle/>
          <a:p>
            <a:r>
              <a:rPr lang="en-US" b="1" dirty="0" smtClean="0">
                <a:solidFill>
                  <a:schemeClr val="bg1"/>
                </a:solidFill>
              </a:rPr>
              <a:t>	      </a:t>
            </a:r>
            <a:r>
              <a:rPr lang="en-US" sz="2400" b="1" dirty="0" smtClean="0">
                <a:solidFill>
                  <a:schemeClr val="bg1"/>
                </a:solidFill>
              </a:rPr>
              <a:t>3. Dhiyo yon aha prachodayat – Karmayog</a:t>
            </a:r>
            <a:endParaRPr lang="en-US" sz="2400" dirty="0" smtClean="0">
              <a:solidFill>
                <a:schemeClr val="bg1"/>
              </a:solidFill>
            </a:endParaRPr>
          </a:p>
          <a:p>
            <a:endParaRPr lang="en-US" dirty="0" smtClean="0"/>
          </a:p>
          <a:p>
            <a:pPr lvl="5"/>
            <a:r>
              <a:rPr lang="en-US" dirty="0" smtClean="0">
                <a:solidFill>
                  <a:srgbClr val="0000CC"/>
                </a:solidFill>
              </a:rPr>
              <a:t>Dhiyo: </a:t>
            </a:r>
            <a:r>
              <a:rPr lang="en-US" dirty="0" smtClean="0"/>
              <a:t>Buddhi – Intellect</a:t>
            </a:r>
          </a:p>
          <a:p>
            <a:pPr lvl="5"/>
            <a:endParaRPr lang="en-US" dirty="0" smtClean="0"/>
          </a:p>
          <a:p>
            <a:pPr lvl="5"/>
            <a:r>
              <a:rPr lang="en-US" dirty="0" smtClean="0">
                <a:solidFill>
                  <a:srgbClr val="0000CC"/>
                </a:solidFill>
              </a:rPr>
              <a:t>Yo:</a:t>
            </a:r>
            <a:r>
              <a:rPr lang="en-US" dirty="0" smtClean="0"/>
              <a:t>  Lead to a righteous path</a:t>
            </a:r>
          </a:p>
          <a:p>
            <a:pPr lvl="5"/>
            <a:endParaRPr lang="en-US" dirty="0" smtClean="0"/>
          </a:p>
          <a:p>
            <a:pPr lvl="5"/>
            <a:r>
              <a:rPr lang="en-US" dirty="0" smtClean="0">
                <a:solidFill>
                  <a:srgbClr val="0000CC"/>
                </a:solidFill>
              </a:rPr>
              <a:t>Nah:</a:t>
            </a:r>
            <a:r>
              <a:rPr lang="en-US" dirty="0" smtClean="0"/>
              <a:t> Our</a:t>
            </a:r>
          </a:p>
          <a:p>
            <a:pPr lvl="5"/>
            <a:endParaRPr lang="en-US" dirty="0" smtClean="0"/>
          </a:p>
          <a:p>
            <a:pPr lvl="5"/>
            <a:r>
              <a:rPr lang="en-US" dirty="0" smtClean="0">
                <a:solidFill>
                  <a:srgbClr val="0000CC"/>
                </a:solidFill>
              </a:rPr>
              <a:t>Prachodayat:</a:t>
            </a:r>
            <a:r>
              <a:rPr lang="en-US" dirty="0" smtClean="0"/>
              <a:t> Forcefully</a:t>
            </a:r>
          </a:p>
          <a:p>
            <a:endParaRPr lang="en-US" dirty="0" smtClean="0"/>
          </a:p>
          <a:p>
            <a:r>
              <a:rPr lang="en-US" dirty="0" smtClean="0"/>
              <a:t>		</a:t>
            </a:r>
            <a:r>
              <a:rPr lang="en-US" i="1" dirty="0" smtClean="0"/>
              <a:t>Lead all our intellect to the righteous path.</a:t>
            </a:r>
          </a:p>
          <a:p>
            <a:endParaRPr lang="en-US" dirty="0" smtClean="0"/>
          </a:p>
          <a:p>
            <a:pPr algn="ctr"/>
            <a:r>
              <a:rPr lang="en-US" dirty="0" smtClean="0"/>
              <a:t>This forcefully makes us do our duty in whatever situation we are. </a:t>
            </a:r>
          </a:p>
          <a:p>
            <a:pPr algn="ctr"/>
            <a:r>
              <a:rPr lang="en-US" dirty="0" smtClean="0"/>
              <a:t>Thus we become </a:t>
            </a:r>
            <a:r>
              <a:rPr lang="en-US" i="1" dirty="0" smtClean="0"/>
              <a:t>Karma-yogi. </a:t>
            </a:r>
            <a:r>
              <a:rPr lang="en-US" dirty="0" smtClean="0"/>
              <a:t>We do everything as “our duty” without </a:t>
            </a:r>
          </a:p>
          <a:p>
            <a:pPr algn="ctr"/>
            <a:r>
              <a:rPr lang="en-US" dirty="0" smtClean="0"/>
              <a:t>worrying about the fruit of our actions.</a:t>
            </a:r>
          </a:p>
          <a:p>
            <a:endParaRPr lang="en-US" dirty="0" smtClean="0"/>
          </a:p>
          <a:p>
            <a:r>
              <a:rPr lang="en-US" dirty="0" smtClean="0"/>
              <a:t> </a:t>
            </a:r>
          </a:p>
          <a:p>
            <a:r>
              <a:rPr lang="en-US" dirty="0" smtClean="0"/>
              <a:t> </a:t>
            </a:r>
          </a:p>
          <a:p>
            <a:endParaRPr lang="en-US" dirty="0"/>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153400" cy="523220"/>
          </a:xfrm>
          <a:prstGeom prst="rect">
            <a:avLst/>
          </a:prstGeom>
          <a:noFill/>
        </p:spPr>
        <p:txBody>
          <a:bodyPr wrap="square" rtlCol="0">
            <a:spAutoFit/>
          </a:bodyPr>
          <a:lstStyle/>
          <a:p>
            <a:r>
              <a:rPr lang="en-US" dirty="0" smtClean="0"/>
              <a:t>            </a:t>
            </a:r>
            <a:r>
              <a:rPr lang="en-US" sz="2800" b="1" dirty="0" smtClean="0">
                <a:solidFill>
                  <a:schemeClr val="bg1"/>
                </a:solidFill>
              </a:rPr>
              <a:t>Gayatri is a Kamdhenu, Kalpavruksha and Paras</a:t>
            </a:r>
            <a:endParaRPr lang="en-US" sz="2800" b="1" dirty="0">
              <a:solidFill>
                <a:schemeClr val="bg1"/>
              </a:solidFill>
            </a:endParaRPr>
          </a:p>
        </p:txBody>
      </p:sp>
      <p:sp>
        <p:nvSpPr>
          <p:cNvPr id="3" name="TextBox 2"/>
          <p:cNvSpPr txBox="1"/>
          <p:nvPr/>
        </p:nvSpPr>
        <p:spPr>
          <a:xfrm>
            <a:off x="533400" y="1295400"/>
            <a:ext cx="7924800" cy="4247317"/>
          </a:xfrm>
          <a:prstGeom prst="rect">
            <a:avLst/>
          </a:prstGeom>
          <a:noFill/>
        </p:spPr>
        <p:txBody>
          <a:bodyPr wrap="square" rtlCol="0">
            <a:spAutoFit/>
          </a:bodyPr>
          <a:lstStyle/>
          <a:p>
            <a:pPr algn="ctr"/>
            <a:r>
              <a:rPr lang="en-US" b="1" dirty="0" smtClean="0">
                <a:solidFill>
                  <a:srgbClr val="000099"/>
                </a:solidFill>
              </a:rPr>
              <a:t>Gayatri Sadhana gives unusual results…</a:t>
            </a:r>
          </a:p>
          <a:p>
            <a:pPr algn="ctr"/>
            <a:endParaRPr lang="en-US" dirty="0" smtClean="0">
              <a:solidFill>
                <a:srgbClr val="000099"/>
              </a:solidFill>
            </a:endParaRPr>
          </a:p>
          <a:p>
            <a:pPr marL="342900" indent="-342900" algn="ctr">
              <a:buAutoNum type="arabicPeriod"/>
            </a:pPr>
            <a:r>
              <a:rPr lang="en-US" b="1" dirty="0" smtClean="0">
                <a:solidFill>
                  <a:srgbClr val="000099"/>
                </a:solidFill>
              </a:rPr>
              <a:t>Dvijanam</a:t>
            </a:r>
            <a:r>
              <a:rPr lang="en-US" dirty="0" smtClean="0">
                <a:solidFill>
                  <a:srgbClr val="000099"/>
                </a:solidFill>
              </a:rPr>
              <a:t> </a:t>
            </a:r>
            <a:r>
              <a:rPr lang="en-US" dirty="0" smtClean="0">
                <a:solidFill>
                  <a:srgbClr val="0000CC"/>
                </a:solidFill>
              </a:rPr>
              <a:t>– Makes you Dvij – Brahmin – Your thinking becomes selfless like a Brahmin. You always see other people’s problems and try to help them.</a:t>
            </a:r>
          </a:p>
          <a:p>
            <a:pPr marL="342900" indent="-342900" algn="ctr">
              <a:buAutoNum type="arabicPeriod"/>
            </a:pPr>
            <a:r>
              <a:rPr lang="en-US" b="1" dirty="0" smtClean="0">
                <a:solidFill>
                  <a:srgbClr val="000099"/>
                </a:solidFill>
              </a:rPr>
              <a:t>Ayuhu</a:t>
            </a:r>
            <a:r>
              <a:rPr lang="en-US" dirty="0" smtClean="0">
                <a:solidFill>
                  <a:srgbClr val="0000CC"/>
                </a:solidFill>
              </a:rPr>
              <a:t> – Gives long life</a:t>
            </a:r>
          </a:p>
          <a:p>
            <a:pPr marL="342900" indent="-342900" algn="ctr">
              <a:buAutoNum type="arabicPeriod"/>
            </a:pPr>
            <a:r>
              <a:rPr lang="en-US" b="1" dirty="0" smtClean="0">
                <a:solidFill>
                  <a:srgbClr val="000099"/>
                </a:solidFill>
              </a:rPr>
              <a:t>Pranam</a:t>
            </a:r>
            <a:r>
              <a:rPr lang="en-US" dirty="0" smtClean="0">
                <a:solidFill>
                  <a:srgbClr val="0000CC"/>
                </a:solidFill>
              </a:rPr>
              <a:t> – Gives Vitality – Relieves stress, you become more mature, increase immunity , increase divine qualities, decrease demonic qualities, influence others in a positive way etc.</a:t>
            </a:r>
          </a:p>
          <a:p>
            <a:pPr marL="342900" indent="-342900" algn="ctr">
              <a:buAutoNum type="arabicPeriod"/>
            </a:pPr>
            <a:r>
              <a:rPr lang="en-US" b="1" dirty="0" smtClean="0">
                <a:solidFill>
                  <a:srgbClr val="000099"/>
                </a:solidFill>
              </a:rPr>
              <a:t>Prajam</a:t>
            </a:r>
            <a:r>
              <a:rPr lang="en-US" dirty="0" smtClean="0">
                <a:solidFill>
                  <a:srgbClr val="0000CC"/>
                </a:solidFill>
              </a:rPr>
              <a:t> – Creates protective sheath around the children of the Sadhak</a:t>
            </a:r>
          </a:p>
          <a:p>
            <a:pPr marL="342900" indent="-342900" algn="ctr">
              <a:buAutoNum type="arabicPeriod"/>
            </a:pPr>
            <a:r>
              <a:rPr lang="en-US" b="1" dirty="0" smtClean="0">
                <a:solidFill>
                  <a:srgbClr val="000099"/>
                </a:solidFill>
              </a:rPr>
              <a:t>Pashum</a:t>
            </a:r>
            <a:r>
              <a:rPr lang="en-US" dirty="0" smtClean="0">
                <a:solidFill>
                  <a:srgbClr val="0000CC"/>
                </a:solidFill>
              </a:rPr>
              <a:t> – Sadhak gets wealth</a:t>
            </a:r>
          </a:p>
          <a:p>
            <a:pPr marL="342900" indent="-342900" algn="ctr">
              <a:buAutoNum type="arabicPeriod"/>
            </a:pPr>
            <a:r>
              <a:rPr lang="en-US" b="1" dirty="0" smtClean="0">
                <a:solidFill>
                  <a:srgbClr val="000099"/>
                </a:solidFill>
              </a:rPr>
              <a:t>Keertim</a:t>
            </a:r>
            <a:r>
              <a:rPr lang="en-US" dirty="0" smtClean="0">
                <a:solidFill>
                  <a:srgbClr val="0000CC"/>
                </a:solidFill>
              </a:rPr>
              <a:t> – Since Gayatri is Hrim, Shrim, Klim, Her sadhak gets knowledge, wealth and purity. He is able to help others in all different kinds of problems . Thus he gets respect from the society.</a:t>
            </a:r>
          </a:p>
          <a:p>
            <a:pPr marL="342900" indent="-342900" algn="ctr">
              <a:buAutoNum type="arabicPeriod"/>
            </a:pPr>
            <a:r>
              <a:rPr lang="en-US" b="1" dirty="0" smtClean="0">
                <a:solidFill>
                  <a:srgbClr val="000099"/>
                </a:solidFill>
              </a:rPr>
              <a:t>Dravinam</a:t>
            </a:r>
            <a:r>
              <a:rPr lang="en-US" dirty="0" smtClean="0">
                <a:solidFill>
                  <a:srgbClr val="0000CC"/>
                </a:solidFill>
              </a:rPr>
              <a:t> – Money.</a:t>
            </a:r>
          </a:p>
          <a:p>
            <a:pPr marL="342900" indent="-342900" algn="ctr">
              <a:buAutoNum type="arabicPeriod"/>
            </a:pPr>
            <a:r>
              <a:rPr lang="en-US" b="1" dirty="0" smtClean="0">
                <a:solidFill>
                  <a:srgbClr val="000099"/>
                </a:solidFill>
              </a:rPr>
              <a:t>Brahmavarchasam</a:t>
            </a:r>
            <a:r>
              <a:rPr lang="en-US" dirty="0" smtClean="0">
                <a:solidFill>
                  <a:srgbClr val="0000CC"/>
                </a:solidFill>
              </a:rPr>
              <a:t> - Salvation</a:t>
            </a:r>
            <a:endParaRPr lang="en-US" dirty="0">
              <a:solidFill>
                <a:srgbClr val="0000CC"/>
              </a:solidFill>
            </a:endParaRPr>
          </a:p>
        </p:txBody>
      </p:sp>
      <p:pic>
        <p:nvPicPr>
          <p:cNvPr id="4"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5" name="Rectangle 4"/>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229600" cy="1846659"/>
          </a:xfrm>
          <a:prstGeom prst="rect">
            <a:avLst/>
          </a:prstGeom>
          <a:noFill/>
          <a:ln>
            <a:noFill/>
          </a:ln>
        </p:spPr>
        <p:txBody>
          <a:bodyPr wrap="square" rtlCol="0">
            <a:spAutoFit/>
          </a:bodyPr>
          <a:lstStyle/>
          <a:p>
            <a:pPr algn="ctr"/>
            <a:r>
              <a:rPr lang="en-US" sz="3200" b="1" i="1" dirty="0" smtClean="0">
                <a:solidFill>
                  <a:schemeClr val="bg1"/>
                </a:solidFill>
              </a:rPr>
              <a:t>Gayatri </a:t>
            </a:r>
            <a:r>
              <a:rPr lang="en-US" sz="3200" b="1" dirty="0">
                <a:solidFill>
                  <a:schemeClr val="bg1"/>
                </a:solidFill>
              </a:rPr>
              <a:t>and </a:t>
            </a:r>
            <a:r>
              <a:rPr lang="en-US" sz="3200" b="1" i="1" dirty="0">
                <a:solidFill>
                  <a:schemeClr val="bg1"/>
                </a:solidFill>
              </a:rPr>
              <a:t>Yagna </a:t>
            </a:r>
            <a:r>
              <a:rPr lang="en-US" sz="3200" b="1" dirty="0" smtClean="0">
                <a:solidFill>
                  <a:schemeClr val="bg1"/>
                </a:solidFill>
              </a:rPr>
              <a:t> </a:t>
            </a:r>
          </a:p>
          <a:p>
            <a:pPr algn="ctr"/>
            <a:r>
              <a:rPr lang="en-US" sz="3200" dirty="0" smtClean="0">
                <a:solidFill>
                  <a:srgbClr val="0000CC"/>
                </a:solidFill>
              </a:rPr>
              <a:t>the </a:t>
            </a:r>
            <a:r>
              <a:rPr lang="en-US" sz="3200" dirty="0">
                <a:solidFill>
                  <a:srgbClr val="0000CC"/>
                </a:solidFill>
              </a:rPr>
              <a:t>building blocks of </a:t>
            </a:r>
            <a:r>
              <a:rPr lang="en-US" sz="3200" dirty="0" smtClean="0">
                <a:solidFill>
                  <a:srgbClr val="0000CC"/>
                </a:solidFill>
              </a:rPr>
              <a:t>human </a:t>
            </a:r>
            <a:r>
              <a:rPr lang="en-US" sz="3200" dirty="0">
                <a:solidFill>
                  <a:srgbClr val="0000CC"/>
                </a:solidFill>
              </a:rPr>
              <a:t>culture and civilization. </a:t>
            </a:r>
          </a:p>
          <a:p>
            <a:endParaRPr lang="en-US" dirty="0"/>
          </a:p>
        </p:txBody>
      </p:sp>
      <p:pic>
        <p:nvPicPr>
          <p:cNvPr id="5"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pic>
        <p:nvPicPr>
          <p:cNvPr id="6" name="Picture 23" descr="Untitled-2 copy"/>
          <p:cNvPicPr>
            <a:picLocks noChangeAspect="1" noChangeArrowheads="1"/>
          </p:cNvPicPr>
          <p:nvPr/>
        </p:nvPicPr>
        <p:blipFill>
          <a:blip r:embed="rId3" cstate="print"/>
          <a:srcRect l="28333" t="37778" r="48333" b="18889"/>
          <a:stretch>
            <a:fillRect/>
          </a:stretch>
        </p:blipFill>
        <p:spPr bwMode="auto">
          <a:xfrm>
            <a:off x="2286000" y="2286000"/>
            <a:ext cx="1676400" cy="2334986"/>
          </a:xfrm>
          <a:prstGeom prst="rect">
            <a:avLst/>
          </a:prstGeom>
          <a:noFill/>
          <a:ln w="9525">
            <a:noFill/>
            <a:miter lim="800000"/>
            <a:headEnd/>
            <a:tailEnd/>
          </a:ln>
          <a:effectLst>
            <a:softEdge rad="12700"/>
          </a:effectLst>
        </p:spPr>
      </p:pic>
      <p:pic>
        <p:nvPicPr>
          <p:cNvPr id="7" name="Picture 15" descr="Untitled-2 copy"/>
          <p:cNvPicPr>
            <a:picLocks noChangeAspect="1" noChangeArrowheads="1"/>
          </p:cNvPicPr>
          <p:nvPr/>
        </p:nvPicPr>
        <p:blipFill>
          <a:blip r:embed="rId4" cstate="print"/>
          <a:srcRect t="8889" r="61666"/>
          <a:stretch>
            <a:fillRect/>
          </a:stretch>
        </p:blipFill>
        <p:spPr bwMode="auto">
          <a:xfrm>
            <a:off x="5029200" y="2209800"/>
            <a:ext cx="1676400" cy="2362200"/>
          </a:xfrm>
          <a:prstGeom prst="rect">
            <a:avLst/>
          </a:prstGeom>
          <a:noFill/>
          <a:ln w="9525">
            <a:noFill/>
            <a:miter lim="800000"/>
            <a:headEnd/>
            <a:tailEnd/>
          </a:ln>
        </p:spPr>
      </p:pic>
      <p:sp>
        <p:nvSpPr>
          <p:cNvPr id="9" name="TextBox 8"/>
          <p:cNvSpPr txBox="1"/>
          <p:nvPr/>
        </p:nvSpPr>
        <p:spPr>
          <a:xfrm>
            <a:off x="990600" y="4800600"/>
            <a:ext cx="3657600" cy="923330"/>
          </a:xfrm>
          <a:prstGeom prst="rect">
            <a:avLst/>
          </a:prstGeom>
          <a:noFill/>
        </p:spPr>
        <p:txBody>
          <a:bodyPr wrap="square" rtlCol="0">
            <a:spAutoFit/>
          </a:bodyPr>
          <a:lstStyle/>
          <a:p>
            <a:pPr algn="ctr"/>
            <a:r>
              <a:rPr lang="en-US" dirty="0" smtClean="0"/>
              <a:t>             </a:t>
            </a:r>
            <a:r>
              <a:rPr lang="en-US" dirty="0" err="1" smtClean="0"/>
              <a:t>Gayatri</a:t>
            </a:r>
            <a:r>
              <a:rPr lang="en-US" dirty="0" smtClean="0"/>
              <a:t> </a:t>
            </a:r>
          </a:p>
          <a:p>
            <a:pPr algn="ctr"/>
            <a:r>
              <a:rPr lang="en-US" dirty="0" smtClean="0"/>
              <a:t>           Means Righteous wisdom,     </a:t>
            </a:r>
          </a:p>
          <a:p>
            <a:pPr algn="ctr"/>
            <a:r>
              <a:rPr lang="en-US" dirty="0" smtClean="0"/>
              <a:t>               Knowledge , </a:t>
            </a:r>
            <a:r>
              <a:rPr lang="en-US" dirty="0" err="1" smtClean="0"/>
              <a:t>Sadbudhhi</a:t>
            </a:r>
            <a:endParaRPr lang="en-US" dirty="0"/>
          </a:p>
        </p:txBody>
      </p:sp>
      <p:sp>
        <p:nvSpPr>
          <p:cNvPr id="10" name="TextBox 9"/>
          <p:cNvSpPr txBox="1"/>
          <p:nvPr/>
        </p:nvSpPr>
        <p:spPr>
          <a:xfrm>
            <a:off x="4495800" y="4800600"/>
            <a:ext cx="3200400" cy="923330"/>
          </a:xfrm>
          <a:prstGeom prst="rect">
            <a:avLst/>
          </a:prstGeom>
          <a:noFill/>
        </p:spPr>
        <p:txBody>
          <a:bodyPr wrap="square" rtlCol="0">
            <a:spAutoFit/>
          </a:bodyPr>
          <a:lstStyle/>
          <a:p>
            <a:pPr algn="ctr"/>
            <a:r>
              <a:rPr lang="en-US" dirty="0" smtClean="0"/>
              <a:t>Yagya </a:t>
            </a:r>
          </a:p>
          <a:p>
            <a:pPr algn="ctr"/>
            <a:r>
              <a:rPr lang="en-US" dirty="0" smtClean="0"/>
              <a:t> Means  Righteous actions  Satkarma</a:t>
            </a:r>
            <a:endParaRPr lang="en-US" dirty="0"/>
          </a:p>
        </p:txBody>
      </p:sp>
      <p:sp>
        <p:nvSpPr>
          <p:cNvPr id="11" name="Rectangle 10"/>
          <p:cNvSpPr/>
          <p:nvPr/>
        </p:nvSpPr>
        <p:spPr>
          <a:xfrm>
            <a:off x="2286000" y="2286000"/>
            <a:ext cx="16764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029200" y="2209800"/>
            <a:ext cx="16764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229600" cy="5324535"/>
          </a:xfrm>
          <a:prstGeom prst="rect">
            <a:avLst/>
          </a:prstGeom>
          <a:noFill/>
        </p:spPr>
        <p:txBody>
          <a:bodyPr wrap="square" rtlCol="0">
            <a:spAutoFit/>
          </a:bodyPr>
          <a:lstStyle/>
          <a:p>
            <a:r>
              <a:rPr lang="en-US" sz="2800" dirty="0" smtClean="0">
                <a:solidFill>
                  <a:schemeClr val="bg1"/>
                </a:solidFill>
              </a:rPr>
              <a:t>Spiritual experiments with Collective Gayatri Sadhanas</a:t>
            </a:r>
          </a:p>
          <a:p>
            <a:endParaRPr lang="en-US" dirty="0" smtClean="0"/>
          </a:p>
          <a:p>
            <a:pPr algn="ctr"/>
            <a:r>
              <a:rPr lang="en-US" i="1" dirty="0" smtClean="0"/>
              <a:t>The Gayatri Pariwar has achieved long goals of Dharmanusthans – resurrecting the noble tradition of the Vedic Age, under the sagacious guidance of its founder</a:t>
            </a:r>
          </a:p>
          <a:p>
            <a:pPr algn="ctr"/>
            <a:r>
              <a:rPr lang="en-US" i="1" dirty="0" smtClean="0"/>
              <a:t>Vedmurti Taponishtha Pt. Shriram Shrama Acharya. Specific spiritual experiments in this series have proved their validity in timely control and prevention of dreaded dangers of varied dimensions via effective influence over the hidden causes in the subtle environment.</a:t>
            </a:r>
          </a:p>
          <a:p>
            <a:r>
              <a:rPr lang="en-US" sz="2400" b="1" dirty="0" smtClean="0">
                <a:solidFill>
                  <a:srgbClr val="7030A0"/>
                </a:solidFill>
              </a:rPr>
              <a:t> 1. Yug Sandhi Mahapurscharana:</a:t>
            </a:r>
            <a:endParaRPr lang="en-US" sz="2400" dirty="0" smtClean="0">
              <a:solidFill>
                <a:srgbClr val="7030A0"/>
              </a:solidFill>
            </a:endParaRPr>
          </a:p>
          <a:p>
            <a:endParaRPr lang="en-US" dirty="0" smtClean="0"/>
          </a:p>
          <a:p>
            <a:pPr lvl="2">
              <a:buFont typeface="Arial" pitchFamily="34" charset="0"/>
              <a:buChar char="•"/>
            </a:pPr>
            <a:r>
              <a:rPr lang="en-US" dirty="0" smtClean="0"/>
              <a:t>This experiment was an epochal experiment of collective sadhana of   </a:t>
            </a:r>
          </a:p>
          <a:p>
            <a:pPr lvl="2"/>
            <a:r>
              <a:rPr lang="en-US" dirty="0" smtClean="0"/>
              <a:t>  Gayatri Meditation for twelve years. </a:t>
            </a:r>
          </a:p>
          <a:p>
            <a:pPr lvl="2">
              <a:buFont typeface="Arial" pitchFamily="34" charset="0"/>
              <a:buChar char="•"/>
            </a:pPr>
            <a:r>
              <a:rPr lang="en-US" dirty="0" smtClean="0"/>
              <a:t> From Ashwin Navratra, Oct. 1988 to Vasant Panchami, Jan 2001 </a:t>
            </a:r>
          </a:p>
          <a:p>
            <a:pPr lvl="2">
              <a:buFont typeface="Arial" pitchFamily="34" charset="0"/>
              <a:buChar char="•"/>
            </a:pPr>
            <a:r>
              <a:rPr lang="en-US" dirty="0" smtClean="0"/>
              <a:t>It was aimed at – eliminating the insidious assimilation and </a:t>
            </a:r>
          </a:p>
          <a:p>
            <a:pPr lvl="2"/>
            <a:r>
              <a:rPr lang="en-US" dirty="0" smtClean="0"/>
              <a:t>  purifying the subliminal environment of life, and orienting </a:t>
            </a:r>
          </a:p>
          <a:p>
            <a:pPr lvl="2"/>
            <a:r>
              <a:rPr lang="en-US" dirty="0" smtClean="0"/>
              <a:t>  the deluded and astray minds towards a</a:t>
            </a:r>
          </a:p>
          <a:p>
            <a:pPr lvl="2"/>
            <a:r>
              <a:rPr lang="en-US" dirty="0" smtClean="0"/>
              <a:t>  prudent, constructive direction.</a:t>
            </a:r>
          </a:p>
          <a:p>
            <a:endParaRPr lang="en-US" dirty="0"/>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763000" cy="6278642"/>
          </a:xfrm>
          <a:prstGeom prst="rect">
            <a:avLst/>
          </a:prstGeom>
          <a:noFill/>
        </p:spPr>
        <p:txBody>
          <a:bodyPr wrap="square" rtlCol="0">
            <a:spAutoFit/>
          </a:bodyPr>
          <a:lstStyle/>
          <a:p>
            <a:endParaRPr lang="en-US" sz="2400" dirty="0" smtClean="0">
              <a:solidFill>
                <a:srgbClr val="C00000"/>
              </a:solidFill>
            </a:endParaRPr>
          </a:p>
          <a:p>
            <a:r>
              <a:rPr lang="en-US" sz="2400" dirty="0" smtClean="0">
                <a:solidFill>
                  <a:srgbClr val="7030A0"/>
                </a:solidFill>
              </a:rPr>
              <a:t>2. </a:t>
            </a:r>
            <a:r>
              <a:rPr lang="en-US" sz="2400" b="1" i="1" dirty="0" err="1" smtClean="0">
                <a:solidFill>
                  <a:srgbClr val="7030A0"/>
                </a:solidFill>
              </a:rPr>
              <a:t>Sahastranshu</a:t>
            </a:r>
            <a:r>
              <a:rPr lang="en-US" sz="2400" b="1" i="1" dirty="0" smtClean="0">
                <a:solidFill>
                  <a:srgbClr val="7030A0"/>
                </a:solidFill>
              </a:rPr>
              <a:t> </a:t>
            </a:r>
            <a:r>
              <a:rPr lang="en-US" sz="2400" b="1" i="1" dirty="0" err="1" smtClean="0">
                <a:solidFill>
                  <a:srgbClr val="7030A0"/>
                </a:solidFill>
              </a:rPr>
              <a:t>Brahm</a:t>
            </a:r>
            <a:r>
              <a:rPr lang="en-US" sz="2400" b="1" i="1" dirty="0" smtClean="0">
                <a:solidFill>
                  <a:srgbClr val="7030A0"/>
                </a:solidFill>
              </a:rPr>
              <a:t> </a:t>
            </a:r>
            <a:r>
              <a:rPr lang="en-US" sz="2400" b="1" i="1" dirty="0" err="1" smtClean="0">
                <a:solidFill>
                  <a:srgbClr val="7030A0"/>
                </a:solidFill>
              </a:rPr>
              <a:t>Yagya</a:t>
            </a:r>
            <a:r>
              <a:rPr lang="en-US" sz="2400" dirty="0" smtClean="0">
                <a:solidFill>
                  <a:srgbClr val="7030A0"/>
                </a:solidFill>
              </a:rPr>
              <a:t> </a:t>
            </a:r>
          </a:p>
          <a:p>
            <a:endParaRPr lang="en-US" sz="1200" dirty="0" smtClean="0"/>
          </a:p>
          <a:p>
            <a:r>
              <a:rPr lang="en-US" dirty="0" smtClean="0"/>
              <a:t>This Mahayagya was Performed on the Gayatri Jayanti  of 1953 as a completion of a collective Gayatri </a:t>
            </a:r>
            <a:r>
              <a:rPr lang="en-US" dirty="0" err="1" smtClean="0"/>
              <a:t>sadhana</a:t>
            </a:r>
            <a:r>
              <a:rPr lang="en-US" dirty="0" smtClean="0"/>
              <a:t>, by 25000 </a:t>
            </a:r>
            <a:r>
              <a:rPr lang="en-US" dirty="0" err="1" smtClean="0"/>
              <a:t>sadhakas</a:t>
            </a:r>
            <a:r>
              <a:rPr lang="en-US" dirty="0" smtClean="0"/>
              <a:t> for 18months.</a:t>
            </a:r>
          </a:p>
          <a:p>
            <a:pPr lvl="2"/>
            <a:r>
              <a:rPr lang="en-US" dirty="0" smtClean="0"/>
              <a:t> </a:t>
            </a:r>
          </a:p>
          <a:p>
            <a:pPr lvl="2"/>
            <a:r>
              <a:rPr lang="en-US" dirty="0" smtClean="0"/>
              <a:t>125000 </a:t>
            </a:r>
            <a:r>
              <a:rPr lang="en-US" i="1" dirty="0" smtClean="0"/>
              <a:t>japas </a:t>
            </a:r>
            <a:r>
              <a:rPr lang="en-US" dirty="0" smtClean="0"/>
              <a:t>of the Gayatri </a:t>
            </a:r>
            <a:r>
              <a:rPr lang="en-US" i="1" dirty="0" smtClean="0"/>
              <a:t>Mantra</a:t>
            </a:r>
            <a:r>
              <a:rPr lang="en-US" dirty="0" smtClean="0"/>
              <a:t>, </a:t>
            </a:r>
            <a:r>
              <a:rPr lang="en-US" i="1" dirty="0" smtClean="0"/>
              <a:t>havans </a:t>
            </a:r>
            <a:r>
              <a:rPr lang="en-US" dirty="0" smtClean="0"/>
              <a:t>of 125000  ahutis of this </a:t>
            </a:r>
            <a:r>
              <a:rPr lang="en-US" i="1" dirty="0" smtClean="0"/>
              <a:t>mantra </a:t>
            </a:r>
            <a:r>
              <a:rPr lang="en-US" dirty="0" smtClean="0"/>
              <a:t>&amp; </a:t>
            </a:r>
            <a:r>
              <a:rPr lang="en-US" dirty="0" smtClean="0"/>
              <a:t>125000 vrata-upawasa were done collectively all over India.</a:t>
            </a:r>
          </a:p>
          <a:p>
            <a:r>
              <a:rPr lang="en-US" dirty="0" smtClean="0"/>
              <a:t> </a:t>
            </a:r>
          </a:p>
          <a:p>
            <a:r>
              <a:rPr lang="en-US" i="1" dirty="0" smtClean="0"/>
              <a:t>                 </a:t>
            </a:r>
            <a:r>
              <a:rPr lang="en-US" i="1" dirty="0" smtClean="0">
                <a:solidFill>
                  <a:srgbClr val="0000CC"/>
                </a:solidFill>
              </a:rPr>
              <a:t>It was the auspicious commemoration of the glorious completion of </a:t>
            </a:r>
          </a:p>
          <a:p>
            <a:r>
              <a:rPr lang="en-US" i="1" dirty="0" smtClean="0">
                <a:solidFill>
                  <a:srgbClr val="0000CC"/>
                </a:solidFill>
              </a:rPr>
              <a:t>                                            24 </a:t>
            </a:r>
            <a:r>
              <a:rPr lang="en-US" i="1" dirty="0" err="1" smtClean="0">
                <a:solidFill>
                  <a:srgbClr val="0000CC"/>
                </a:solidFill>
              </a:rPr>
              <a:t>purascharans</a:t>
            </a:r>
            <a:r>
              <a:rPr lang="en-US" i="1" dirty="0" smtClean="0">
                <a:solidFill>
                  <a:srgbClr val="0000CC"/>
                </a:solidFill>
              </a:rPr>
              <a:t> done by </a:t>
            </a:r>
            <a:r>
              <a:rPr lang="en-US" i="1" dirty="0" err="1" smtClean="0">
                <a:solidFill>
                  <a:srgbClr val="0000CC"/>
                </a:solidFill>
              </a:rPr>
              <a:t>Gurudev</a:t>
            </a:r>
            <a:r>
              <a:rPr lang="en-US" i="1" dirty="0" smtClean="0">
                <a:solidFill>
                  <a:srgbClr val="0000CC"/>
                </a:solidFill>
              </a:rPr>
              <a:t>.</a:t>
            </a:r>
          </a:p>
          <a:p>
            <a:r>
              <a:rPr lang="en-US" i="1" dirty="0" smtClean="0">
                <a:solidFill>
                  <a:srgbClr val="0000CC"/>
                </a:solidFill>
              </a:rPr>
              <a:t>                 This also marked the foundation of Gayatri Tapobhumi in Mathura </a:t>
            </a:r>
          </a:p>
          <a:p>
            <a:r>
              <a:rPr lang="en-US" i="1" dirty="0" smtClean="0">
                <a:solidFill>
                  <a:srgbClr val="0000CC"/>
                </a:solidFill>
              </a:rPr>
              <a:t>                                   at the ancient </a:t>
            </a:r>
            <a:r>
              <a:rPr lang="en-US" i="1" dirty="0" err="1" smtClean="0">
                <a:solidFill>
                  <a:srgbClr val="0000CC"/>
                </a:solidFill>
              </a:rPr>
              <a:t>tapasthali</a:t>
            </a:r>
            <a:r>
              <a:rPr lang="en-US" i="1" dirty="0" smtClean="0">
                <a:solidFill>
                  <a:srgbClr val="0000CC"/>
                </a:solidFill>
              </a:rPr>
              <a:t> of </a:t>
            </a:r>
            <a:r>
              <a:rPr lang="en-US" i="1" dirty="0" err="1" smtClean="0">
                <a:solidFill>
                  <a:srgbClr val="0000CC"/>
                </a:solidFill>
              </a:rPr>
              <a:t>Maharshi</a:t>
            </a:r>
            <a:r>
              <a:rPr lang="en-US" i="1" dirty="0" smtClean="0">
                <a:solidFill>
                  <a:srgbClr val="0000CC"/>
                </a:solidFill>
              </a:rPr>
              <a:t> </a:t>
            </a:r>
            <a:r>
              <a:rPr lang="en-US" i="1" dirty="0" err="1" smtClean="0">
                <a:solidFill>
                  <a:srgbClr val="0000CC"/>
                </a:solidFill>
              </a:rPr>
              <a:t>Durwasa</a:t>
            </a:r>
            <a:r>
              <a:rPr lang="en-US" i="1" dirty="0" smtClean="0">
                <a:solidFill>
                  <a:srgbClr val="0000CC"/>
                </a:solidFill>
              </a:rPr>
              <a:t>. </a:t>
            </a:r>
          </a:p>
          <a:p>
            <a:endParaRPr lang="en-US" dirty="0" smtClean="0"/>
          </a:p>
          <a:p>
            <a:pPr algn="ctr"/>
            <a:r>
              <a:rPr lang="en-US" dirty="0" smtClean="0"/>
              <a:t>This </a:t>
            </a:r>
            <a:r>
              <a:rPr lang="en-US" dirty="0" err="1" smtClean="0"/>
              <a:t>mahayagya</a:t>
            </a:r>
            <a:r>
              <a:rPr lang="en-US" dirty="0" smtClean="0"/>
              <a:t> </a:t>
            </a:r>
            <a:r>
              <a:rPr lang="en-US" dirty="0" smtClean="0"/>
              <a:t>&amp; </a:t>
            </a:r>
            <a:r>
              <a:rPr lang="en-US" dirty="0" smtClean="0"/>
              <a:t>the associated sadhana was indeed the commencement of the </a:t>
            </a:r>
            <a:endParaRPr lang="en-US" dirty="0" smtClean="0"/>
          </a:p>
          <a:p>
            <a:pPr algn="ctr"/>
            <a:r>
              <a:rPr lang="en-US" dirty="0" smtClean="0"/>
              <a:t>divine </a:t>
            </a:r>
            <a:r>
              <a:rPr lang="en-US" dirty="0" smtClean="0"/>
              <a:t>endeavor of </a:t>
            </a:r>
            <a:r>
              <a:rPr lang="en-US" i="1" dirty="0" smtClean="0"/>
              <a:t>Yug </a:t>
            </a:r>
            <a:r>
              <a:rPr lang="en-US" i="1" dirty="0" err="1" smtClean="0"/>
              <a:t>Nirman</a:t>
            </a:r>
            <a:r>
              <a:rPr lang="en-US" i="1" dirty="0" smtClean="0"/>
              <a:t> , </a:t>
            </a:r>
            <a:r>
              <a:rPr lang="en-US" dirty="0" smtClean="0"/>
              <a:t>by the great visionary, angelic devotee of </a:t>
            </a:r>
            <a:r>
              <a:rPr lang="en-US" dirty="0" err="1" smtClean="0"/>
              <a:t>Gayatri</a:t>
            </a:r>
            <a:r>
              <a:rPr lang="en-US" dirty="0" smtClean="0"/>
              <a:t> </a:t>
            </a:r>
            <a:r>
              <a:rPr lang="en-US" dirty="0" smtClean="0"/>
              <a:t>&amp;</a:t>
            </a:r>
          </a:p>
          <a:p>
            <a:pPr algn="ctr"/>
            <a:r>
              <a:rPr lang="en-US" dirty="0" smtClean="0"/>
              <a:t> </a:t>
            </a:r>
            <a:r>
              <a:rPr lang="en-US" dirty="0" smtClean="0"/>
              <a:t>a pioneer of </a:t>
            </a:r>
            <a:r>
              <a:rPr lang="en-US" dirty="0" smtClean="0"/>
              <a:t>Scientific </a:t>
            </a:r>
            <a:r>
              <a:rPr lang="en-US" dirty="0" smtClean="0"/>
              <a:t>spirituality, Pt. Shriram Sharma Acharya. </a:t>
            </a:r>
            <a:endParaRPr lang="en-US" dirty="0" smtClean="0"/>
          </a:p>
          <a:p>
            <a:pPr algn="ctr"/>
            <a:r>
              <a:rPr lang="en-US" dirty="0" smtClean="0"/>
              <a:t>He </a:t>
            </a:r>
            <a:r>
              <a:rPr lang="en-US" dirty="0" smtClean="0"/>
              <a:t>had highlighted the role of this </a:t>
            </a:r>
            <a:r>
              <a:rPr lang="en-US" dirty="0" err="1" smtClean="0"/>
              <a:t>mahayagya</a:t>
            </a:r>
            <a:r>
              <a:rPr lang="en-US" dirty="0" smtClean="0"/>
              <a:t> </a:t>
            </a:r>
            <a:endParaRPr lang="en-US" dirty="0" smtClean="0"/>
          </a:p>
          <a:p>
            <a:pPr algn="ctr"/>
            <a:r>
              <a:rPr lang="en-US" dirty="0" smtClean="0"/>
              <a:t>in </a:t>
            </a:r>
            <a:r>
              <a:rPr lang="en-US" dirty="0" smtClean="0"/>
              <a:t>the August ’53 issue of the Hindi </a:t>
            </a:r>
            <a:r>
              <a:rPr lang="en-US" dirty="0" smtClean="0"/>
              <a:t>monthly  </a:t>
            </a:r>
            <a:r>
              <a:rPr lang="en-US" i="1" dirty="0" smtClean="0"/>
              <a:t>“Akhand Jyoti” </a:t>
            </a:r>
            <a:r>
              <a:rPr lang="en-US" dirty="0" smtClean="0"/>
              <a:t>as ––</a:t>
            </a:r>
          </a:p>
          <a:p>
            <a:pPr algn="ctr"/>
            <a:r>
              <a:rPr lang="en-US" i="1" dirty="0" smtClean="0">
                <a:solidFill>
                  <a:srgbClr val="0000CC"/>
                </a:solidFill>
              </a:rPr>
              <a:t>“We all may note that this mahayagya is going to bestow supernormal benefits. The seeds of a new bright era (in the twenty-first century) are immanent in its subtle effect”.</a:t>
            </a:r>
          </a:p>
          <a:p>
            <a:endParaRPr lang="en-US" dirty="0" smtClean="0"/>
          </a:p>
        </p:txBody>
      </p:sp>
      <p:sp>
        <p:nvSpPr>
          <p:cNvPr id="3" name="Rectangle 2"/>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610600" cy="4401205"/>
          </a:xfrm>
          <a:prstGeom prst="rect">
            <a:avLst/>
          </a:prstGeom>
        </p:spPr>
        <p:txBody>
          <a:bodyPr wrap="square">
            <a:spAutoFit/>
          </a:bodyPr>
          <a:lstStyle/>
          <a:p>
            <a:r>
              <a:rPr lang="en-US" sz="2400" dirty="0" smtClean="0">
                <a:solidFill>
                  <a:srgbClr val="000099"/>
                </a:solidFill>
              </a:rPr>
              <a:t>         </a:t>
            </a:r>
            <a:r>
              <a:rPr lang="en-US" sz="2400" dirty="0" smtClean="0">
                <a:solidFill>
                  <a:schemeClr val="bg1"/>
                </a:solidFill>
              </a:rPr>
              <a:t>Significant results of </a:t>
            </a:r>
            <a:r>
              <a:rPr lang="en-US" sz="2400" dirty="0" err="1" smtClean="0">
                <a:solidFill>
                  <a:schemeClr val="bg1"/>
                </a:solidFill>
              </a:rPr>
              <a:t>Sahastranshu</a:t>
            </a:r>
            <a:r>
              <a:rPr lang="en-US" sz="2400" dirty="0" smtClean="0">
                <a:solidFill>
                  <a:schemeClr val="bg1"/>
                </a:solidFill>
              </a:rPr>
              <a:t> </a:t>
            </a:r>
            <a:r>
              <a:rPr lang="en-US" sz="2400" dirty="0" err="1" smtClean="0">
                <a:solidFill>
                  <a:schemeClr val="bg1"/>
                </a:solidFill>
              </a:rPr>
              <a:t>Bhrahma</a:t>
            </a:r>
            <a:r>
              <a:rPr lang="en-US" sz="2400" dirty="0" smtClean="0">
                <a:solidFill>
                  <a:schemeClr val="bg1"/>
                </a:solidFill>
              </a:rPr>
              <a:t> </a:t>
            </a:r>
            <a:r>
              <a:rPr lang="en-US" sz="2400" dirty="0" err="1" smtClean="0">
                <a:solidFill>
                  <a:schemeClr val="bg1"/>
                </a:solidFill>
              </a:rPr>
              <a:t>Yagya</a:t>
            </a:r>
            <a:r>
              <a:rPr lang="en-US" sz="2400" dirty="0" smtClean="0">
                <a:solidFill>
                  <a:schemeClr val="bg1"/>
                </a:solidFill>
              </a:rPr>
              <a:t>:</a:t>
            </a:r>
          </a:p>
          <a:p>
            <a:endParaRPr lang="en-US" sz="1600" dirty="0" smtClean="0"/>
          </a:p>
          <a:p>
            <a:pPr marL="342900" indent="-342900">
              <a:buAutoNum type="arabicPeriod"/>
            </a:pPr>
            <a:r>
              <a:rPr lang="en-US" sz="1600" dirty="0" smtClean="0"/>
              <a:t>Establishment of Gayatri </a:t>
            </a:r>
            <a:r>
              <a:rPr lang="en-US" sz="1600" dirty="0" err="1" smtClean="0"/>
              <a:t>Pariwar</a:t>
            </a:r>
            <a:r>
              <a:rPr lang="en-US" sz="1600" dirty="0" smtClean="0"/>
              <a:t>: Collective </a:t>
            </a:r>
            <a:r>
              <a:rPr lang="en-US" sz="1600" dirty="0" err="1" smtClean="0"/>
              <a:t>sadhana</a:t>
            </a:r>
            <a:r>
              <a:rPr lang="en-US" sz="1600" dirty="0" smtClean="0"/>
              <a:t> in </a:t>
            </a:r>
            <a:r>
              <a:rPr lang="en-US" sz="1600" dirty="0" err="1" smtClean="0"/>
              <a:t>Sahastranshu</a:t>
            </a:r>
            <a:r>
              <a:rPr lang="en-US" sz="1600" dirty="0" smtClean="0"/>
              <a:t>  Brahma </a:t>
            </a:r>
            <a:r>
              <a:rPr lang="en-US" sz="1600" dirty="0" err="1" smtClean="0"/>
              <a:t>Yagya</a:t>
            </a:r>
            <a:r>
              <a:rPr lang="en-US" sz="1600" dirty="0" smtClean="0"/>
              <a:t> and its</a:t>
            </a:r>
          </a:p>
          <a:p>
            <a:pPr marL="342900" indent="-342900"/>
            <a:r>
              <a:rPr lang="en-US" sz="1600" dirty="0" smtClean="0"/>
              <a:t>        follow up </a:t>
            </a:r>
            <a:r>
              <a:rPr lang="en-US" sz="1600" dirty="0" err="1" smtClean="0"/>
              <a:t>sadhanas</a:t>
            </a:r>
            <a:r>
              <a:rPr lang="en-US" sz="1600" dirty="0" smtClean="0"/>
              <a:t> under the guidance and protection of </a:t>
            </a:r>
            <a:r>
              <a:rPr lang="en-US" sz="1600" dirty="0" err="1" smtClean="0"/>
              <a:t>Gurudev-Mataji</a:t>
            </a:r>
            <a:r>
              <a:rPr lang="en-US" sz="1600" dirty="0" smtClean="0"/>
              <a:t> laid the foundation of the “Gayatri </a:t>
            </a:r>
            <a:r>
              <a:rPr lang="en-US" sz="1600" dirty="0" err="1" smtClean="0"/>
              <a:t>Pariwar</a:t>
            </a:r>
            <a:r>
              <a:rPr lang="en-US" sz="1600" dirty="0" smtClean="0"/>
              <a:t>”. </a:t>
            </a:r>
          </a:p>
          <a:p>
            <a:r>
              <a:rPr lang="en-US" sz="1600" i="1" dirty="0" smtClean="0"/>
              <a:t>       </a:t>
            </a:r>
            <a:r>
              <a:rPr lang="en-US" sz="1600" i="1" dirty="0" smtClean="0">
                <a:solidFill>
                  <a:srgbClr val="0000CC"/>
                </a:solidFill>
              </a:rPr>
              <a:t>Rev. Gurudev wrote in “</a:t>
            </a:r>
            <a:r>
              <a:rPr lang="en-US" sz="1600" i="1" dirty="0" err="1" smtClean="0">
                <a:solidFill>
                  <a:srgbClr val="0000CC"/>
                </a:solidFill>
              </a:rPr>
              <a:t>Akhand</a:t>
            </a:r>
            <a:r>
              <a:rPr lang="en-US" sz="1600" i="1" dirty="0" smtClean="0">
                <a:solidFill>
                  <a:srgbClr val="0000CC"/>
                </a:solidFill>
              </a:rPr>
              <a:t> </a:t>
            </a:r>
            <a:r>
              <a:rPr lang="en-US" sz="1600" i="1" dirty="0" err="1" smtClean="0">
                <a:solidFill>
                  <a:srgbClr val="0000CC"/>
                </a:solidFill>
              </a:rPr>
              <a:t>Jyoti</a:t>
            </a:r>
            <a:r>
              <a:rPr lang="en-US" sz="1600" i="1" dirty="0" smtClean="0">
                <a:solidFill>
                  <a:srgbClr val="0000CC"/>
                </a:solidFill>
              </a:rPr>
              <a:t>” of July ‘53 ––  “Primary goal of our mission is….</a:t>
            </a:r>
          </a:p>
          <a:p>
            <a:pPr lvl="1">
              <a:buFont typeface="Arial" pitchFamily="34" charset="0"/>
              <a:buChar char="•"/>
            </a:pPr>
            <a:r>
              <a:rPr lang="en-US" sz="1600" i="1" dirty="0" smtClean="0">
                <a:solidFill>
                  <a:srgbClr val="0000CC"/>
                </a:solidFill>
              </a:rPr>
              <a:t>  Emancipation of and </a:t>
            </a:r>
            <a:r>
              <a:rPr lang="en-US" sz="1600" i="1" dirty="0" err="1" smtClean="0">
                <a:solidFill>
                  <a:srgbClr val="0000CC"/>
                </a:solidFill>
              </a:rPr>
              <a:t>upliftment</a:t>
            </a:r>
            <a:r>
              <a:rPr lang="en-US" sz="1600" i="1" dirty="0" smtClean="0">
                <a:solidFill>
                  <a:srgbClr val="0000CC"/>
                </a:solidFill>
              </a:rPr>
              <a:t> </a:t>
            </a:r>
            <a:r>
              <a:rPr lang="en-US" sz="1600" i="1" dirty="0" smtClean="0">
                <a:solidFill>
                  <a:srgbClr val="0000CC"/>
                </a:solidFill>
              </a:rPr>
              <a:t>of the women (Nari - Jagaran), </a:t>
            </a:r>
          </a:p>
          <a:p>
            <a:pPr lvl="1">
              <a:buFont typeface="Arial" pitchFamily="34" charset="0"/>
              <a:buChar char="•"/>
            </a:pPr>
            <a:r>
              <a:rPr lang="en-US" sz="1600" i="1" dirty="0" smtClean="0">
                <a:solidFill>
                  <a:srgbClr val="0000CC"/>
                </a:solidFill>
              </a:rPr>
              <a:t>  re-establishment of the glory &amp; progress of women as the architects of a new era, </a:t>
            </a:r>
          </a:p>
          <a:p>
            <a:pPr lvl="1">
              <a:buFont typeface="Arial" pitchFamily="34" charset="0"/>
              <a:buChar char="•"/>
            </a:pPr>
            <a:r>
              <a:rPr lang="en-US" sz="1600" i="1" dirty="0" smtClean="0">
                <a:solidFill>
                  <a:srgbClr val="0000CC"/>
                </a:solidFill>
              </a:rPr>
              <a:t>  spiritual elevation of mankind</a:t>
            </a:r>
          </a:p>
          <a:p>
            <a:pPr lvl="1">
              <a:buFont typeface="Arial" pitchFamily="34" charset="0"/>
              <a:buChar char="•"/>
            </a:pPr>
            <a:r>
              <a:rPr lang="en-US" sz="1600" i="1" dirty="0" smtClean="0">
                <a:solidFill>
                  <a:srgbClr val="0000CC"/>
                </a:solidFill>
              </a:rPr>
              <a:t>  revival of the ethical values and the divine culture</a:t>
            </a:r>
          </a:p>
          <a:p>
            <a:r>
              <a:rPr lang="en-US" sz="1600" dirty="0" smtClean="0"/>
              <a:t>2</a:t>
            </a:r>
            <a:r>
              <a:rPr lang="en-US" sz="1600" dirty="0" smtClean="0"/>
              <a:t>.  Intensive </a:t>
            </a:r>
            <a:r>
              <a:rPr lang="en-US" sz="1600" dirty="0" err="1" smtClean="0"/>
              <a:t>Sadhana</a:t>
            </a:r>
            <a:r>
              <a:rPr lang="en-US" sz="1600" dirty="0" smtClean="0"/>
              <a:t> </a:t>
            </a:r>
            <a:r>
              <a:rPr lang="en-US" sz="1600" dirty="0" err="1" smtClean="0"/>
              <a:t>satras</a:t>
            </a:r>
            <a:r>
              <a:rPr lang="en-US" sz="1600" dirty="0" smtClean="0"/>
              <a:t> began at the Gayatri Tapobhumi for spiritual refinement of the people.</a:t>
            </a:r>
          </a:p>
          <a:p>
            <a:r>
              <a:rPr lang="en-US" sz="1600" dirty="0" smtClean="0"/>
              <a:t>3.  </a:t>
            </a:r>
            <a:r>
              <a:rPr lang="en-US" sz="1600" dirty="0" err="1" smtClean="0"/>
              <a:t>Yagyas</a:t>
            </a:r>
            <a:r>
              <a:rPr lang="en-US" sz="1600" dirty="0" smtClean="0"/>
              <a:t> &amp; other reformative programs started being organized through out the nation. </a:t>
            </a:r>
          </a:p>
          <a:p>
            <a:r>
              <a:rPr lang="en-US" sz="1600" dirty="0" smtClean="0"/>
              <a:t>4.  Lot of research on </a:t>
            </a:r>
            <a:r>
              <a:rPr lang="en-US" sz="1600" dirty="0" err="1" smtClean="0"/>
              <a:t>Yagyas</a:t>
            </a:r>
            <a:r>
              <a:rPr lang="en-US" sz="1600" dirty="0" smtClean="0"/>
              <a:t> started as per the descriptions in the Vedic Scriptures. </a:t>
            </a:r>
          </a:p>
          <a:p>
            <a:r>
              <a:rPr lang="en-US" sz="1600" dirty="0" smtClean="0"/>
              <a:t>5.  These commenced the series of spiritual experiment for purification of the subliminal </a:t>
            </a:r>
          </a:p>
          <a:p>
            <a:r>
              <a:rPr lang="en-US" sz="1600" dirty="0" smtClean="0"/>
              <a:t>     environment of life. </a:t>
            </a:r>
          </a:p>
          <a:p>
            <a:r>
              <a:rPr lang="en-US" sz="1600" dirty="0" smtClean="0"/>
              <a:t>6.  More and more Gayatri sadhakas had by now begun to participate in these altruist activities.</a:t>
            </a:r>
          </a:p>
          <a:p>
            <a:endParaRPr lang="en-US" sz="1600" dirty="0"/>
          </a:p>
        </p:txBody>
      </p:sp>
      <p:sp>
        <p:nvSpPr>
          <p:cNvPr id="3" name="Rectangle 2"/>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620000" cy="7171194"/>
          </a:xfrm>
          <a:prstGeom prst="rect">
            <a:avLst/>
          </a:prstGeom>
          <a:noFill/>
        </p:spPr>
        <p:txBody>
          <a:bodyPr wrap="square" rtlCol="0">
            <a:spAutoFit/>
          </a:bodyPr>
          <a:lstStyle/>
          <a:p>
            <a:r>
              <a:rPr lang="en-US" sz="2800" dirty="0" smtClean="0">
                <a:solidFill>
                  <a:srgbClr val="7030A0"/>
                </a:solidFill>
              </a:rPr>
              <a:t> 3. </a:t>
            </a:r>
            <a:r>
              <a:rPr lang="en-US" sz="2800" b="1" dirty="0" err="1" smtClean="0">
                <a:solidFill>
                  <a:srgbClr val="7030A0"/>
                </a:solidFill>
              </a:rPr>
              <a:t>Brahmastra</a:t>
            </a:r>
            <a:r>
              <a:rPr lang="en-US" sz="2800" b="1" dirty="0" smtClean="0">
                <a:solidFill>
                  <a:srgbClr val="7030A0"/>
                </a:solidFill>
              </a:rPr>
              <a:t> </a:t>
            </a:r>
            <a:r>
              <a:rPr lang="en-US" sz="2800" b="1" dirty="0" err="1" smtClean="0">
                <a:solidFill>
                  <a:srgbClr val="7030A0"/>
                </a:solidFill>
              </a:rPr>
              <a:t>Anusthan</a:t>
            </a:r>
            <a:r>
              <a:rPr lang="en-US" sz="2800" dirty="0" smtClean="0">
                <a:solidFill>
                  <a:srgbClr val="7030A0"/>
                </a:solidFill>
              </a:rPr>
              <a:t> </a:t>
            </a:r>
          </a:p>
          <a:p>
            <a:endParaRPr lang="en-US" dirty="0" smtClean="0"/>
          </a:p>
          <a:p>
            <a:r>
              <a:rPr lang="en-US" dirty="0" smtClean="0"/>
              <a:t>The Brahmastra Anusthan and its purnahuti yagya were organized to churn the sublime energy of the Sun. </a:t>
            </a:r>
          </a:p>
          <a:p>
            <a:endParaRPr lang="en-US" dirty="0" smtClean="0"/>
          </a:p>
          <a:p>
            <a:pPr lvl="2"/>
            <a:r>
              <a:rPr lang="en-US" dirty="0" smtClean="0"/>
              <a:t>The first phase of this anusthan comprised of  24 lacs of </a:t>
            </a:r>
            <a:r>
              <a:rPr lang="en-US" i="1" dirty="0" smtClean="0"/>
              <a:t>japas </a:t>
            </a:r>
            <a:r>
              <a:rPr lang="en-US" dirty="0" smtClean="0"/>
              <a:t>of the Gayatri mantra 24 ahuti </a:t>
            </a:r>
            <a:r>
              <a:rPr lang="en-US" i="1" dirty="0" smtClean="0"/>
              <a:t>havan </a:t>
            </a:r>
            <a:r>
              <a:rPr lang="en-US" dirty="0" smtClean="0"/>
              <a:t>(</a:t>
            </a:r>
            <a:r>
              <a:rPr lang="en-US" i="1" dirty="0" smtClean="0"/>
              <a:t>yagya</a:t>
            </a:r>
            <a:r>
              <a:rPr lang="en-US" dirty="0" smtClean="0"/>
              <a:t>), chanting (patha) of Gayatri </a:t>
            </a:r>
            <a:r>
              <a:rPr lang="en-US" i="1" dirty="0" smtClean="0"/>
              <a:t>Chalisa </a:t>
            </a:r>
            <a:r>
              <a:rPr lang="en-US" dirty="0" smtClean="0"/>
              <a:t>24000 </a:t>
            </a:r>
            <a:r>
              <a:rPr lang="en-US" smtClean="0"/>
              <a:t>times </a:t>
            </a:r>
            <a:r>
              <a:rPr lang="en-US" smtClean="0"/>
              <a:t>&amp; </a:t>
            </a:r>
            <a:r>
              <a:rPr lang="en-US" dirty="0" smtClean="0"/>
              <a:t>writing of 24000 Gayatri mantras per day, performed collectively by a group of sadhakas under austere disciplines. </a:t>
            </a:r>
          </a:p>
          <a:p>
            <a:pPr lvl="2"/>
            <a:endParaRPr lang="en-US" dirty="0" smtClean="0"/>
          </a:p>
          <a:p>
            <a:pPr lvl="2"/>
            <a:r>
              <a:rPr lang="en-US" dirty="0" smtClean="0"/>
              <a:t>The second phase expanded these to – 1.25 lac </a:t>
            </a:r>
            <a:r>
              <a:rPr lang="en-US" i="1" dirty="0" smtClean="0"/>
              <a:t>japas</a:t>
            </a:r>
            <a:r>
              <a:rPr lang="en-US" dirty="0" smtClean="0"/>
              <a:t>, 24 lac ahuties of Gayatri mantra, 24 lac path of Gayatri chalisa and 24 lac mantra-writing. </a:t>
            </a:r>
          </a:p>
          <a:p>
            <a:pPr lvl="2"/>
            <a:r>
              <a:rPr lang="en-US" dirty="0" smtClean="0"/>
              <a:t>The “</a:t>
            </a:r>
            <a:r>
              <a:rPr lang="en-US" i="1" dirty="0" smtClean="0"/>
              <a:t>Sahastra kundiya Gayatri mahayagya, </a:t>
            </a:r>
            <a:r>
              <a:rPr lang="en-US" dirty="0" smtClean="0"/>
              <a:t>”  (November 1958)</a:t>
            </a:r>
            <a:r>
              <a:rPr lang="en-US" i="1" dirty="0" smtClean="0"/>
              <a:t> at the purnahuti</a:t>
            </a:r>
            <a:r>
              <a:rPr lang="en-US" dirty="0" smtClean="0"/>
              <a:t> of this anusthan was a milestone in reviving the dharmanusthan of the kind of the Rishi Age. </a:t>
            </a:r>
          </a:p>
          <a:p>
            <a:endParaRPr lang="en-US" dirty="0" smtClean="0"/>
          </a:p>
          <a:p>
            <a:r>
              <a:rPr lang="en-US" i="1" dirty="0" smtClean="0">
                <a:solidFill>
                  <a:srgbClr val="000099"/>
                </a:solidFill>
              </a:rPr>
              <a:t>Significanty, the period July 1</a:t>
            </a:r>
            <a:r>
              <a:rPr lang="en-US" i="1" baseline="30000" dirty="0" smtClean="0">
                <a:solidFill>
                  <a:srgbClr val="000099"/>
                </a:solidFill>
              </a:rPr>
              <a:t>st</a:t>
            </a:r>
            <a:r>
              <a:rPr lang="en-US" i="1" dirty="0" smtClean="0">
                <a:solidFill>
                  <a:srgbClr val="000099"/>
                </a:solidFill>
              </a:rPr>
              <a:t>, 1957 to Dec 31</a:t>
            </a:r>
            <a:r>
              <a:rPr lang="en-US" i="1" baseline="30000" dirty="0" smtClean="0">
                <a:solidFill>
                  <a:srgbClr val="000099"/>
                </a:solidFill>
              </a:rPr>
              <a:t>st</a:t>
            </a:r>
            <a:r>
              <a:rPr lang="en-US" i="1" dirty="0" smtClean="0">
                <a:solidFill>
                  <a:srgbClr val="000099"/>
                </a:solidFill>
              </a:rPr>
              <a:t>, 1958 of these spiritual experiments also coinsided with the internationally recognized year </a:t>
            </a:r>
          </a:p>
          <a:p>
            <a:r>
              <a:rPr lang="en-US" i="1" dirty="0" smtClean="0">
                <a:solidFill>
                  <a:srgbClr val="000099"/>
                </a:solidFill>
              </a:rPr>
              <a:t>of “Quiet Sun”. Rare scientific studies on Sun became possible in this period because of the exceptionally quiet state of Sun.</a:t>
            </a:r>
          </a:p>
          <a:p>
            <a:r>
              <a:rPr lang="en-US" dirty="0" smtClean="0"/>
              <a:t> </a:t>
            </a:r>
          </a:p>
          <a:p>
            <a:r>
              <a:rPr lang="en-US" dirty="0" smtClean="0"/>
              <a:t> </a:t>
            </a:r>
          </a:p>
          <a:p>
            <a:endParaRPr lang="en-US" dirty="0"/>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0"/>
            <a:ext cx="7239000" cy="2862322"/>
          </a:xfrm>
          <a:prstGeom prst="rect">
            <a:avLst/>
          </a:prstGeom>
        </p:spPr>
        <p:txBody>
          <a:bodyPr wrap="square">
            <a:spAutoFit/>
          </a:bodyPr>
          <a:lstStyle/>
          <a:p>
            <a:r>
              <a:rPr lang="en-US" dirty="0" err="1" smtClean="0"/>
              <a:t>Rev.Gurudev</a:t>
            </a:r>
            <a:r>
              <a:rPr lang="en-US" dirty="0" smtClean="0"/>
              <a:t> went to the arduous heights of the Himalayas for higher level Sadhana. The multifaceted reformative and constructive activities of the “Yug Nirman Yojna” were geared up to reach the masses after his return in 1962.</a:t>
            </a:r>
          </a:p>
          <a:p>
            <a:pPr lvl="1"/>
            <a:r>
              <a:rPr lang="en-US" dirty="0" smtClean="0"/>
              <a:t>Special sadhana practices of Panch Kosi Gayatri, Kalpavasa and Chandrayana vrata were guided by him for the spiritually enlightened disciples during 1962-‘65 at Gayatri Tapobhumi, Mathura.</a:t>
            </a:r>
          </a:p>
          <a:p>
            <a:pPr lvl="1"/>
            <a:r>
              <a:rPr lang="en-US" dirty="0" smtClean="0"/>
              <a:t> It was indeed a phenomenal attempt of initiating such higher level sadhanas of the Vedic Age in the present era (in </a:t>
            </a:r>
            <a:r>
              <a:rPr lang="en-US" i="1" dirty="0" smtClean="0"/>
              <a:t>Kaliyuga</a:t>
            </a:r>
            <a:r>
              <a:rPr lang="en-US" dirty="0" smtClean="0"/>
              <a:t>). </a:t>
            </a:r>
          </a:p>
          <a:p>
            <a:endParaRPr lang="en-US" dirty="0" smtClean="0"/>
          </a:p>
        </p:txBody>
      </p:sp>
      <p:sp>
        <p:nvSpPr>
          <p:cNvPr id="3" name="TextBox 2"/>
          <p:cNvSpPr txBox="1"/>
          <p:nvPr/>
        </p:nvSpPr>
        <p:spPr>
          <a:xfrm>
            <a:off x="1066800" y="1295400"/>
            <a:ext cx="7010400" cy="461665"/>
          </a:xfrm>
          <a:prstGeom prst="rect">
            <a:avLst/>
          </a:prstGeom>
          <a:noFill/>
        </p:spPr>
        <p:txBody>
          <a:bodyPr wrap="square" rtlCol="0">
            <a:spAutoFit/>
          </a:bodyPr>
          <a:lstStyle/>
          <a:p>
            <a:r>
              <a:rPr lang="en-US" dirty="0" smtClean="0"/>
              <a:t> </a:t>
            </a:r>
            <a:r>
              <a:rPr lang="en-US" sz="2400" b="1" dirty="0" smtClean="0">
                <a:solidFill>
                  <a:srgbClr val="7030A0"/>
                </a:solidFill>
              </a:rPr>
              <a:t>4.</a:t>
            </a:r>
            <a:r>
              <a:rPr lang="en-US" b="1" dirty="0" smtClean="0">
                <a:solidFill>
                  <a:srgbClr val="7030A0"/>
                </a:solidFill>
              </a:rPr>
              <a:t>  </a:t>
            </a:r>
            <a:r>
              <a:rPr lang="en-US" sz="2400" b="1" dirty="0" smtClean="0">
                <a:solidFill>
                  <a:srgbClr val="7030A0"/>
                </a:solidFill>
              </a:rPr>
              <a:t>Special Gayatri Sadhanas during 1962 – 65:</a:t>
            </a:r>
            <a:endParaRPr lang="en-US" sz="2400" b="1" dirty="0">
              <a:solidFill>
                <a:srgbClr val="7030A0"/>
              </a:solidFill>
            </a:endParaRPr>
          </a:p>
        </p:txBody>
      </p:sp>
      <p:pic>
        <p:nvPicPr>
          <p:cNvPr id="4"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5" name="Rectangle 4"/>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447800"/>
            <a:ext cx="7162800" cy="3570208"/>
          </a:xfrm>
          <a:prstGeom prst="rect">
            <a:avLst/>
          </a:prstGeom>
          <a:noFill/>
        </p:spPr>
        <p:txBody>
          <a:bodyPr wrap="square" rtlCol="0">
            <a:spAutoFit/>
          </a:bodyPr>
          <a:lstStyle/>
          <a:p>
            <a:r>
              <a:rPr lang="en-US" sz="2800" dirty="0" smtClean="0">
                <a:solidFill>
                  <a:srgbClr val="7030A0"/>
                </a:solidFill>
              </a:rPr>
              <a:t>5. Significant help from Gayatri </a:t>
            </a:r>
            <a:r>
              <a:rPr lang="en-US" sz="2800" dirty="0" err="1" smtClean="0">
                <a:solidFill>
                  <a:srgbClr val="7030A0"/>
                </a:solidFill>
              </a:rPr>
              <a:t>Sadhana</a:t>
            </a:r>
            <a:r>
              <a:rPr lang="en-US" sz="2800" dirty="0" smtClean="0">
                <a:solidFill>
                  <a:srgbClr val="7030A0"/>
                </a:solidFill>
              </a:rPr>
              <a:t> (1962)</a:t>
            </a:r>
          </a:p>
          <a:p>
            <a:endParaRPr lang="en-US" dirty="0" smtClean="0"/>
          </a:p>
          <a:p>
            <a:r>
              <a:rPr lang="en-US" dirty="0" smtClean="0"/>
              <a:t>Year 1962 also faced the rare alignment of planets – the </a:t>
            </a:r>
            <a:r>
              <a:rPr lang="en-US" dirty="0" err="1" smtClean="0"/>
              <a:t>Astagrahi</a:t>
            </a:r>
            <a:r>
              <a:rPr lang="en-US" dirty="0" smtClean="0"/>
              <a:t> yoga which was professed by several authentic astrologers and foretellers across the globe, as an ill omen for the earth.</a:t>
            </a:r>
          </a:p>
          <a:p>
            <a:endParaRPr lang="en-US" dirty="0" smtClean="0"/>
          </a:p>
          <a:p>
            <a:r>
              <a:rPr lang="en-US" dirty="0" smtClean="0"/>
              <a:t> At this juncture, all the </a:t>
            </a:r>
            <a:r>
              <a:rPr lang="en-US" dirty="0" err="1" smtClean="0"/>
              <a:t>parijans</a:t>
            </a:r>
            <a:r>
              <a:rPr lang="en-US" dirty="0" smtClean="0"/>
              <a:t> (members) of the Gayatri </a:t>
            </a:r>
            <a:r>
              <a:rPr lang="en-US" dirty="0" err="1" smtClean="0"/>
              <a:t>Pariwar</a:t>
            </a:r>
            <a:r>
              <a:rPr lang="en-US" dirty="0" smtClean="0"/>
              <a:t> performed dedicated collective Gayatri </a:t>
            </a:r>
            <a:r>
              <a:rPr lang="en-US" dirty="0" err="1" smtClean="0"/>
              <a:t>anusthan</a:t>
            </a:r>
            <a:r>
              <a:rPr lang="en-US" dirty="0" smtClean="0"/>
              <a:t> to prevent the likely disastrous effects. </a:t>
            </a:r>
          </a:p>
          <a:p>
            <a:r>
              <a:rPr lang="en-US" dirty="0" smtClean="0"/>
              <a:t>As a result, the </a:t>
            </a:r>
            <a:r>
              <a:rPr lang="en-US" dirty="0" err="1" smtClean="0"/>
              <a:t>astagrahi</a:t>
            </a:r>
            <a:r>
              <a:rPr lang="en-US" dirty="0" smtClean="0"/>
              <a:t> yoga phase had passed without any significant disturbance on our planet.</a:t>
            </a:r>
          </a:p>
          <a:p>
            <a:endParaRPr lang="en-US" dirty="0"/>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7924800" cy="4616648"/>
          </a:xfrm>
          <a:prstGeom prst="rect">
            <a:avLst/>
          </a:prstGeom>
          <a:noFill/>
        </p:spPr>
        <p:txBody>
          <a:bodyPr wrap="square" rtlCol="0">
            <a:spAutoFit/>
          </a:bodyPr>
          <a:lstStyle/>
          <a:p>
            <a:r>
              <a:rPr lang="en-US" sz="2400" b="1" dirty="0" smtClean="0">
                <a:solidFill>
                  <a:srgbClr val="7030A0"/>
                </a:solidFill>
              </a:rPr>
              <a:t>6. </a:t>
            </a:r>
            <a:r>
              <a:rPr lang="en-US" sz="2400" b="1" dirty="0" err="1" smtClean="0">
                <a:solidFill>
                  <a:srgbClr val="7030A0"/>
                </a:solidFill>
              </a:rPr>
              <a:t>Shakti</a:t>
            </a:r>
            <a:r>
              <a:rPr lang="en-US" sz="2400" b="1" dirty="0" smtClean="0">
                <a:solidFill>
                  <a:srgbClr val="7030A0"/>
                </a:solidFill>
              </a:rPr>
              <a:t> </a:t>
            </a:r>
            <a:r>
              <a:rPr lang="en-US" sz="2400" b="1" dirty="0" err="1" smtClean="0">
                <a:solidFill>
                  <a:srgbClr val="7030A0"/>
                </a:solidFill>
              </a:rPr>
              <a:t>Mahapurscharana</a:t>
            </a:r>
            <a:r>
              <a:rPr lang="en-US" sz="2400" dirty="0" smtClean="0">
                <a:solidFill>
                  <a:srgbClr val="7030A0"/>
                </a:solidFill>
              </a:rPr>
              <a:t> </a:t>
            </a:r>
          </a:p>
          <a:p>
            <a:endParaRPr lang="en-US" sz="1400" dirty="0" smtClean="0"/>
          </a:p>
          <a:p>
            <a:r>
              <a:rPr lang="en-US" sz="1600" dirty="0" smtClean="0"/>
              <a:t>Other remarkable Samuhika Sadhana (Collective Gayatri mantra jap and Yagyas) experiments of </a:t>
            </a:r>
            <a:r>
              <a:rPr lang="en-US" sz="1600" b="1" dirty="0" smtClean="0"/>
              <a:t>“Shakti Mahapurscharana”</a:t>
            </a:r>
            <a:r>
              <a:rPr lang="en-US" sz="1600" dirty="0" smtClean="0"/>
              <a:t> were conducted by the Gayatri Pariwar at the times of the sudden wars attacked by China in 1962 and by Pakistan in 1965.</a:t>
            </a:r>
          </a:p>
          <a:p>
            <a:r>
              <a:rPr lang="en-US" sz="1600" dirty="0" smtClean="0"/>
              <a:t> The spiritual energy generated by these collective sadhana worked behind the mysterious or miraculous happenings in the battlefields. What made the victorious Chinese army’s unexpected ‘about-turn’ in front of the defeating Indian army? Political analysts or defense experts do not have any logical explanation of this unprecedented move….</a:t>
            </a:r>
          </a:p>
          <a:p>
            <a:pPr lvl="1"/>
            <a:endParaRPr lang="en-US" sz="1600" dirty="0" smtClean="0"/>
          </a:p>
          <a:p>
            <a:pPr lvl="1"/>
            <a:r>
              <a:rPr lang="en-US" sz="1600" dirty="0" smtClean="0"/>
              <a:t>Only the visionaries of the subtle impact (of sadhana) were able to know the real cause!! </a:t>
            </a:r>
          </a:p>
          <a:p>
            <a:pPr lvl="1"/>
            <a:r>
              <a:rPr lang="en-US" sz="1600" dirty="0" smtClean="0"/>
              <a:t>Several battalions of the Indian armed forces experienced miraculous support at critical moments in the war of 1965. </a:t>
            </a:r>
          </a:p>
          <a:p>
            <a:pPr lvl="1"/>
            <a:r>
              <a:rPr lang="en-US" sz="1600" dirty="0" smtClean="0"/>
              <a:t>Several inexplicable mysterious incidents of this war indicate that some spiritual force was also linked with the valor of our soldiers, which led to glorious victory.</a:t>
            </a:r>
          </a:p>
          <a:p>
            <a:endParaRPr lang="en-US" sz="1600" dirty="0" smtClean="0"/>
          </a:p>
          <a:p>
            <a:endParaRPr lang="en-US" sz="1600" dirty="0"/>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028343"/>
            <a:ext cx="6858000" cy="4339650"/>
          </a:xfrm>
          <a:prstGeom prst="rect">
            <a:avLst/>
          </a:prstGeom>
        </p:spPr>
        <p:txBody>
          <a:bodyPr wrap="square">
            <a:spAutoFit/>
          </a:bodyPr>
          <a:lstStyle/>
          <a:p>
            <a:r>
              <a:rPr lang="en-US" sz="2400" dirty="0" smtClean="0">
                <a:solidFill>
                  <a:srgbClr val="C00000"/>
                </a:solidFill>
              </a:rPr>
              <a:t>Establishment Of Shantikunj</a:t>
            </a:r>
          </a:p>
          <a:p>
            <a:endParaRPr lang="en-US" dirty="0" smtClean="0"/>
          </a:p>
          <a:p>
            <a:r>
              <a:rPr lang="en-US" dirty="0" smtClean="0"/>
              <a:t>After his yearlong sadhana in the Himalayas, </a:t>
            </a:r>
            <a:r>
              <a:rPr lang="en-US" dirty="0" err="1" smtClean="0"/>
              <a:t>Acharya</a:t>
            </a:r>
            <a:r>
              <a:rPr lang="en-US" dirty="0" smtClean="0"/>
              <a:t> </a:t>
            </a:r>
            <a:r>
              <a:rPr lang="en-US" dirty="0" err="1" smtClean="0"/>
              <a:t>Shriram</a:t>
            </a:r>
            <a:r>
              <a:rPr lang="en-US" dirty="0" smtClean="0"/>
              <a:t> Sharma established “Shantikunj” at Hardwar in the holy vicinity of the Ganges, in the heart of the sacred land, which once upon a time was the </a:t>
            </a:r>
            <a:r>
              <a:rPr lang="en-US" i="1" dirty="0" err="1" smtClean="0"/>
              <a:t>tapobhumi</a:t>
            </a:r>
            <a:r>
              <a:rPr lang="en-US" i="1" dirty="0" smtClean="0"/>
              <a:t> </a:t>
            </a:r>
            <a:r>
              <a:rPr lang="en-US" dirty="0" smtClean="0"/>
              <a:t>of Brahmarhsi Vishwamitra.</a:t>
            </a:r>
          </a:p>
          <a:p>
            <a:endParaRPr lang="en-US" dirty="0" smtClean="0"/>
          </a:p>
          <a:p>
            <a:r>
              <a:rPr lang="en-US" dirty="0" smtClean="0"/>
              <a:t>This was another milestone in Acharyaji’s dedicated endeavors as per the guidance of his guru – a Himalayan </a:t>
            </a:r>
            <a:r>
              <a:rPr lang="en-US" i="1" dirty="0" smtClean="0"/>
              <a:t>siddha yogi</a:t>
            </a:r>
            <a:r>
              <a:rPr lang="en-US" dirty="0" smtClean="0"/>
              <a:t>, and the inspirations of the </a:t>
            </a:r>
            <a:r>
              <a:rPr lang="en-US" i="1" dirty="0" smtClean="0"/>
              <a:t>rishis </a:t>
            </a:r>
            <a:r>
              <a:rPr lang="en-US" dirty="0" smtClean="0"/>
              <a:t>who are engaged in divine sadhanas in their subtle bodies in the invisible cores of the Himalayas. </a:t>
            </a:r>
          </a:p>
          <a:p>
            <a:endParaRPr lang="en-US" dirty="0" smtClean="0"/>
          </a:p>
          <a:p>
            <a:r>
              <a:rPr lang="en-US" i="1" dirty="0" err="1" smtClean="0">
                <a:solidFill>
                  <a:srgbClr val="0000CC"/>
                </a:solidFill>
              </a:rPr>
              <a:t>Shantikunj</a:t>
            </a:r>
            <a:r>
              <a:rPr lang="en-US" i="1" dirty="0" smtClean="0">
                <a:solidFill>
                  <a:srgbClr val="0000CC"/>
                </a:solidFill>
              </a:rPr>
              <a:t> was instituted as an academy of human development, a center for constructive resurrection of the rishi culture and for the trend-setting integration of science and spirituality.</a:t>
            </a:r>
            <a:endParaRPr lang="en-US" i="1" dirty="0">
              <a:solidFill>
                <a:srgbClr val="0000CC"/>
              </a:solidFill>
            </a:endParaRPr>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19200"/>
            <a:ext cx="7620000" cy="3785652"/>
          </a:xfrm>
          <a:prstGeom prst="rect">
            <a:avLst/>
          </a:prstGeom>
          <a:noFill/>
        </p:spPr>
        <p:txBody>
          <a:bodyPr wrap="square" rtlCol="0">
            <a:spAutoFit/>
          </a:bodyPr>
          <a:lstStyle/>
          <a:p>
            <a:r>
              <a:rPr lang="en-US" sz="2400" b="1" dirty="0" smtClean="0">
                <a:solidFill>
                  <a:srgbClr val="7030A0"/>
                </a:solidFill>
              </a:rPr>
              <a:t>7. </a:t>
            </a:r>
            <a:r>
              <a:rPr lang="en-US" sz="2400" b="1" dirty="0" err="1" smtClean="0">
                <a:solidFill>
                  <a:srgbClr val="7030A0"/>
                </a:solidFill>
              </a:rPr>
              <a:t>Pran</a:t>
            </a:r>
            <a:r>
              <a:rPr lang="en-US" sz="2400" b="1" dirty="0" smtClean="0">
                <a:solidFill>
                  <a:srgbClr val="7030A0"/>
                </a:solidFill>
              </a:rPr>
              <a:t> Pratyavartan satras </a:t>
            </a:r>
          </a:p>
          <a:p>
            <a:endParaRPr lang="en-US" b="1" dirty="0" smtClean="0"/>
          </a:p>
          <a:p>
            <a:r>
              <a:rPr lang="en-US" dirty="0" smtClean="0"/>
              <a:t>The series of novel spiritual experiments of greater expansion began at Shantikunj with the </a:t>
            </a:r>
            <a:r>
              <a:rPr lang="en-US" b="1" dirty="0" smtClean="0"/>
              <a:t>Pran Pratyavartan satras</a:t>
            </a:r>
            <a:r>
              <a:rPr lang="en-US" dirty="0" smtClean="0"/>
              <a:t> in 1973. This remarked arousal of thousands of talented personalities and sadhakas who devoted their lifetime and resources for the noble goals of the mission. Many of them voluntarily came to Shantikunj for good. In another few years, the ‘family’ of Gayatri Pariwar expanded up to two millions. The golden</a:t>
            </a:r>
          </a:p>
          <a:p>
            <a:r>
              <a:rPr lang="en-US" dirty="0" smtClean="0"/>
              <a:t>jubilee year of </a:t>
            </a:r>
            <a:r>
              <a:rPr lang="en-US" dirty="0" err="1" smtClean="0"/>
              <a:t>Gurudev’s</a:t>
            </a:r>
            <a:r>
              <a:rPr lang="en-US" dirty="0" smtClean="0"/>
              <a:t> divine self-realization and initiation of his eminent sadhanas was commemorated in 1976 by intensive programmes to edify the inner strength of all </a:t>
            </a:r>
            <a:r>
              <a:rPr lang="en-US" i="1" dirty="0" smtClean="0"/>
              <a:t>parijans</a:t>
            </a:r>
            <a:r>
              <a:rPr lang="en-US" dirty="0" smtClean="0"/>
              <a:t>. </a:t>
            </a:r>
          </a:p>
          <a:p>
            <a:r>
              <a:rPr lang="en-US" dirty="0" smtClean="0"/>
              <a:t>Determined sadhakas jointly accomplished grand sadhanas of 2400 crore </a:t>
            </a:r>
            <a:r>
              <a:rPr lang="en-US" i="1" dirty="0" smtClean="0"/>
              <a:t>japa </a:t>
            </a:r>
            <a:r>
              <a:rPr lang="en-US" dirty="0" smtClean="0"/>
              <a:t>anusthan of the Gayatri mantra. </a:t>
            </a:r>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7693"/>
            <a:ext cx="8153400" cy="6463308"/>
          </a:xfrm>
          <a:prstGeom prst="rect">
            <a:avLst/>
          </a:prstGeom>
          <a:noFill/>
        </p:spPr>
        <p:txBody>
          <a:bodyPr wrap="square" rtlCol="0">
            <a:spAutoFit/>
          </a:bodyPr>
          <a:lstStyle/>
          <a:p>
            <a:r>
              <a:rPr lang="en-US" sz="2400" b="1" dirty="0" smtClean="0">
                <a:solidFill>
                  <a:srgbClr val="7030A0"/>
                </a:solidFill>
              </a:rPr>
              <a:t>8. </a:t>
            </a:r>
            <a:r>
              <a:rPr lang="en-US" sz="2400" b="1" dirty="0" err="1" smtClean="0">
                <a:solidFill>
                  <a:srgbClr val="7030A0"/>
                </a:solidFill>
              </a:rPr>
              <a:t>Suraksha</a:t>
            </a:r>
            <a:r>
              <a:rPr lang="en-US" sz="2400" b="1" dirty="0" smtClean="0">
                <a:solidFill>
                  <a:srgbClr val="7030A0"/>
                </a:solidFill>
              </a:rPr>
              <a:t> </a:t>
            </a:r>
            <a:r>
              <a:rPr lang="en-US" sz="2400" b="1" dirty="0" err="1" smtClean="0">
                <a:solidFill>
                  <a:srgbClr val="7030A0"/>
                </a:solidFill>
              </a:rPr>
              <a:t>Anusthan</a:t>
            </a:r>
            <a:r>
              <a:rPr lang="en-US" sz="2400" dirty="0" smtClean="0">
                <a:solidFill>
                  <a:srgbClr val="C00000"/>
                </a:solidFill>
              </a:rPr>
              <a:t> </a:t>
            </a:r>
          </a:p>
          <a:p>
            <a:endParaRPr lang="en-US" dirty="0" smtClean="0"/>
          </a:p>
          <a:p>
            <a:r>
              <a:rPr lang="en-US" dirty="0" smtClean="0"/>
              <a:t>Much before the scientific community was alarmed by the unexpected fall of the </a:t>
            </a:r>
            <a:r>
              <a:rPr lang="en-US" b="1" dirty="0" smtClean="0"/>
              <a:t>sky-lab</a:t>
            </a:r>
            <a:r>
              <a:rPr lang="en-US" dirty="0" smtClean="0"/>
              <a:t> in June 1979, </a:t>
            </a:r>
            <a:r>
              <a:rPr lang="en-US" dirty="0" err="1" smtClean="0"/>
              <a:t>Acharyaji</a:t>
            </a:r>
            <a:r>
              <a:rPr lang="en-US" dirty="0" smtClean="0"/>
              <a:t> knew of this hazard; accordingly, he had initiated a </a:t>
            </a:r>
            <a:r>
              <a:rPr lang="en-US" b="1" dirty="0" smtClean="0"/>
              <a:t>“Suraksha Anusthan”</a:t>
            </a:r>
            <a:r>
              <a:rPr lang="en-US" dirty="0" smtClean="0"/>
              <a:t> at Shantikunj. </a:t>
            </a:r>
          </a:p>
          <a:p>
            <a:endParaRPr lang="en-US" dirty="0" smtClean="0"/>
          </a:p>
          <a:p>
            <a:r>
              <a:rPr lang="en-US" dirty="0" smtClean="0"/>
              <a:t>Lacs of spiritually elevated </a:t>
            </a:r>
            <a:r>
              <a:rPr lang="en-US" i="1" dirty="0" smtClean="0"/>
              <a:t>parijans </a:t>
            </a:r>
            <a:r>
              <a:rPr lang="en-US" dirty="0" smtClean="0"/>
              <a:t>of the Gayatri Pariwar performed this collective Gayatri </a:t>
            </a:r>
            <a:r>
              <a:rPr lang="en-US" dirty="0" err="1" smtClean="0"/>
              <a:t>Sadhana</a:t>
            </a:r>
            <a:r>
              <a:rPr lang="en-US" dirty="0" smtClean="0"/>
              <a:t> to prevent the disastrous consequences of the likely mishap. </a:t>
            </a:r>
          </a:p>
          <a:p>
            <a:endParaRPr lang="en-US" dirty="0" smtClean="0"/>
          </a:p>
          <a:p>
            <a:r>
              <a:rPr lang="en-US" dirty="0" smtClean="0"/>
              <a:t>Space scientists had feared sky-lab’s fall that could have risked calamitous loss at Laos, Manila, Panama, Nigeria, several countries in the Atlantic region and the states of Gujarat or Orissa and West Bengal in India. </a:t>
            </a:r>
          </a:p>
          <a:p>
            <a:r>
              <a:rPr lang="en-US" dirty="0" smtClean="0"/>
              <a:t>However, at the last moments this huge spacecraft got naturally plunged into the remote depths of the Pacific Ocean, leaving our planet safe! </a:t>
            </a:r>
          </a:p>
          <a:p>
            <a:endParaRPr lang="en-US" sz="800" dirty="0" smtClean="0"/>
          </a:p>
          <a:p>
            <a:pPr algn="ctr"/>
            <a:r>
              <a:rPr lang="en-US" i="1" dirty="0" smtClean="0"/>
              <a:t>A deep study into the dominance of the subtle over the visible world elucidate that this could be made possible by the conscious power aroused by spiritual sadhanas. The months long continuous Suraksha Anusthan of the sadhakas  of Gayatri Pariwar empowered by the spiritual force of the angelic saint Pt. Shriram Sharma Acharya had indeed helped induce such a subliminal effect.</a:t>
            </a:r>
          </a:p>
          <a:p>
            <a:endParaRPr lang="en-US" sz="1200" dirty="0" smtClean="0"/>
          </a:p>
          <a:p>
            <a:endParaRPr lang="en-US" dirty="0" smtClean="0"/>
          </a:p>
          <a:p>
            <a:endParaRPr lang="en-US" dirty="0"/>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3" descr="Untitled-2 copy"/>
          <p:cNvPicPr>
            <a:picLocks noChangeAspect="1" noChangeArrowheads="1"/>
          </p:cNvPicPr>
          <p:nvPr/>
        </p:nvPicPr>
        <p:blipFill>
          <a:blip r:embed="rId2" cstate="print"/>
          <a:srcRect l="28333" t="37778" r="48333" b="18889"/>
          <a:stretch>
            <a:fillRect/>
          </a:stretch>
        </p:blipFill>
        <p:spPr bwMode="auto">
          <a:xfrm>
            <a:off x="685800" y="1828800"/>
            <a:ext cx="1676400" cy="2334986"/>
          </a:xfrm>
          <a:prstGeom prst="rect">
            <a:avLst/>
          </a:prstGeom>
          <a:noFill/>
          <a:ln w="9525">
            <a:noFill/>
            <a:miter lim="800000"/>
            <a:headEnd/>
            <a:tailEnd/>
          </a:ln>
          <a:effectLst>
            <a:softEdge rad="12700"/>
          </a:effectLst>
        </p:spPr>
      </p:pic>
      <p:pic>
        <p:nvPicPr>
          <p:cNvPr id="8" name="Picture 10" descr="5699 copy.png"/>
          <p:cNvPicPr>
            <a:picLocks noChangeAspect="1"/>
          </p:cNvPicPr>
          <p:nvPr/>
        </p:nvPicPr>
        <p:blipFill>
          <a:blip r:embed="rId3" cstate="print"/>
          <a:srcRect/>
          <a:stretch>
            <a:fillRect/>
          </a:stretch>
        </p:blipFill>
        <p:spPr bwMode="auto">
          <a:xfrm>
            <a:off x="7239000" y="4953000"/>
            <a:ext cx="1682750" cy="1646238"/>
          </a:xfrm>
          <a:prstGeom prst="rect">
            <a:avLst/>
          </a:prstGeom>
          <a:noFill/>
          <a:ln w="9525">
            <a:noFill/>
            <a:miter lim="800000"/>
            <a:headEnd/>
            <a:tailEnd/>
          </a:ln>
        </p:spPr>
      </p:pic>
      <p:sp>
        <p:nvSpPr>
          <p:cNvPr id="21506" name="AutoShape 2" descr="data:image/jpeg;base64,/9j/4AAQSkZJRgABAQAAAQABAAD/2wCEAAkGBhQSEBUUEhIUEBAUEBcVFRQXEBYVFhAYFBQVFxgVFxIYGycfFxklHBQWHy8hIycpOCwsFR4xNzAsNSgrLC0BCQoKDgwOGg8PGSskHSUvLDUsLCwuLDQsLDIpKiwpLCwwKSkyKi8sLCwsKiwsLDUsLSwsLCksLCkpLC0sKSwpLP/AABEIAIkAoAMBIgACEQEDEQH/xAAbAAACAwEBAQAAAAAAAAAAAAADBAIFBgEHAP/EADkQAAIBAwIDBAcGBwEBAQAAAAECAwAEERIhBRMxBiJBURQyYXFykrEjQpHB0fAVJDNSgaHCFmJT/8QAGQEAAwEBAQAAAAAAAAAAAAAAAQIDAAQF/8QALBEAAgIBAwMCBgIDAQAAAAAAAAECEQMSITEyQVET8CJhcaHB0bHhgZHxI//aAAwDAQACEQMRAD8A9Du7xlcgHAwPAHqPdS/8RfzHyiucRP2h+EfQUtmuF3Z7cIRaWw1/EX8x8or7+Iv5j5RSua+BobjaI+BwcQfzHyiiC+fzHyik0FGQVGUn5Bpj4GRev5j5RUheN5j5R+lAAqemueU5eRdEfAwt03n/AKFda8I6sBuAM43JOAN/E+VB1ADJOFG5JOAB47+FZLi0NwEPpVwNU19FDDbRcoKsbTqI5YyVMhmUAyhvAx7jGaWGqb6iORxh2NXHx5GaVVmjLQFRKMgcov6oYnYZx+O3WjtdN5j8BWS4rYzxxtLcXFvKiyxNpS1Fv6XLzESFrqUOcorsGKr1C9R0q54Veu7TpI0bvBOIy8QYI+qJJB3WZirjUQRqI6UWpVqUv5FhJN00WRu28x8oobXj+Y+UVxhQ2FGE5eTo0x8HWvX8x8o/ShniD+Y+UfpXGFCZa6YyYyjHwTbiL+Y+UVA8SfzHyigtQ664BUI+BscRfzHyim7C6ZmIYj1c9MeK+XvqqFPcK9c/B/0tbexckIqLpHOI/wBQ/CPpStNcR/qH3L9KWxU29xodKOYqarXAKIi0kmMERaKq1xVoqrXJKQjZwLRAK+C1MCoitgri1WRGRxlHRkYeauCpx7cHb21l+M8JmuAsT2cclwGSM3xePQsSyq7SKQRKkjafUAGGc4OK2AWpBaaE3DgjOKkUx7NKZFeSae5jRi0UM0ivFGSCAxXQDIQCQOYWx/unrWwjiQJFGkUYJIREVFGepwB1OB+FN4r4rSuUnywxiogCtCZaYIqBWiili7LQmWmmWgutXjIZMVdKCy02yUJ1rphMdMBTvCvWPwf9LSuKc4WO+fg/6WrJ7gydLOX/APUPuH0pfFNX/wDUPuH0FAAqEnuCHSjirRUFRAo0a1OTCyaLRVFRUURRXOybZIL+FTVPxrMdqZEglt5zNy2a5t4sMW0hFZzJpA2GpX7wPXC43FJ2ccUou5PS5ZbW3lUoz3M0sOn0ZXZXQEFgGc4I3Bx1qqw3HVf2OeWV3VGjbibmd4o4eYIljMjGURgGXUQqAg6yFUk5KjoOtWgH7/f73rzyx4nFM1nJ6TM87cPc3YhuJFdvR4A65VD6+rV065qd6JVS3aQywC5uIFjC8ZuZJdMsiag0bYHqMclCdJxTywduCSym/NfYpW1hkWRwXRoAsSwqNRlTCkMZXYkvnAwazXa2eMXlvGPSuc7I8gjlnEfoya1kOmN8Arsx0jPTzqEMeqVFXOlZrih8j+BqDrWFZYpOZNEUFlDIVaSTit4sk4UDU0eH0qDnC6s6sVc9mrZ/Q7Jkl08xUkm5rNK8+uHdUd3JVshTgeRqksNK7BHLb4LwihkUdhQ2FSOhMA4oDCmWWhMtViyiYuVpvhg7x+D/AKFAIprho7x+D8xVoy3NN/Cwd/8A1D7h9BQBTF8PtD7h9KCFpJPc0elElFGQUNRRVqcmBk1oi1ACiAUgjF+K3qQwvLINSRASEBQTlSMFc7BgSN/DrtSXDbsCSeQB2ed1lEQZH1iONYXaGVW0zABQSoORjG+RVxjOx3BGCCMgg9QR41GO0QBVWNFVDlAqACM4IyoA7vU9POmUklRCUW3ZSXt+gns5I1c28bGMSxmMRIbkGFYxHkNqVlUkAd0HceTd12WgYZjjjgk50UhkSJckxSrJpPsJUggYpuO1gaYsFhe4Q5ZhoMiHzbG4PhkjNOgUJZGqoWML5F4rGNZJJVQLLLp5jjOX0Ahc+4Ejah8Q4dzQCG5csZLRSgAmJsY6feQ9GXxHtwQ4aSvuMwwsFllWNipYKdROldi5VQSFHTUcD20kXJvbkeSSW4Sayjd1keKOSRPVdo1Zl8wrsCQOvjSllwSOOKCMgS+jACJ3ALIVBUMPDOlsU1Y38cyB4ZFlQnGpWyM+R8j78UemTktgJJ7gmFQYUZqGwrFkBYUJhR2FDYVrHQAimOHesfh/MUIrR+HjvH4fzFUg/iRpdLIXw759w+goIFFvvXPuH0FBFaXLDHpRMUVaEpoq0jMzs2rQeWFaTHdDsVUn/wCmAJA9uKzo7XPrjRG4dK0kwiCx37uwLBu8QI+gK/Sr+7tRLFJGxIWSJ4yR1AdSuR7d6r/4e/KtVEahre5g1adIVkiVkMif/PeVsHBG9Wx6a3ObJq7EuIcQvIYpJWgtCkcbSMPSZgSEBYgExYzgeNR/jN2JoI+Tak3Ku0bC4mAxGiOc5iyMh9vdSd72IjmEoljDzmYzJcMxxKGclYXIOQgH2ZUD1cMN6aseBhLy1uEikjVROkqPMzmAMgCLGrMVWLUjY042Ye6j/wCde/H1INyMzwsiGwtWaOzjZlbkyg3Au3ZWbU4EMLOTnBPUHOD1q9su1E7JI5awEUOhXmeeaJGMiK4OCncPfAKnfP4BjgXZySO1t++bW8hhkiMiKkoKPKWKlW2YHSrDpQP/ADbK0uuQyM17bXEMk7qfSZY4grROAAAMqVAxtlSM4ozlCTd+fz7/AEKlKJGPthI8jIj8OcJbPO8ouZmSNUZFIbCbHvZ/xScPaKY3UbxNbmS5EdvhoL2IFV58qSq0iqXUd4ELn1gTVrxFYp75IpjGTJw6aN7dpU5qlpYZQCqn+1CQRn1elTveATNPbStcy3PKuwxV+XGkcZjlRnCRqNb5Ze8TnGcYpYvGu1bG+Jis9zdC9iUGy50sUuWXnkOIAuY5VznI16lbqNJXxr6Xjt2okJW0+zvYrU4WfvNKYcMN+g5w29lWL8ASO7N3DChlkGiX7rEE4MqH1de4DAjvBRuD1Pedn45JA5aVftkmZEk0xyyR6dDuuMkgIvQjOkZoKcNrQyjLsV0fE7o3Xo4exMnJ5uRzzgCQIQy5ypycjJ3wfI0XspO0lnHIyRRiXMipGXIQOxJyzkktqLHI23FHm7OIXkZZJIFnYG4WLloJzgKcyaNaZAGdLD/BJJ52bsHhsoIpAA8UWggHI7rEDB8iMGtKUXDb5FIKSluPGoEURhUDXK2dSIEUexHePw/mKCaPY+sfh/MU0H8SNPpYC+9c+4fQUDFHvR3z7h9BQQKpJ7saHSj4UVTUMUgnaGDU41kcvXqYxSBW5TqkmhsHWEZ1VsDbUDWSb4BJpclupogNUC9tLLGfSo8Z64fHXHraMddqruI9p4Y0nktr3XNy2fkSNJJHqKtp0Bo8xHIyBnScYIHUOsUntT/0QlkijaLUgKqezpRohJFPPOjqBmZnLF19ZtMgzGxJ3VcLtsPGqzifaWCGSSRLqTWhIkgdJmhbRsyoWi+ybY4ZW05xkb7J6bcnFCOdKzVioT26upR1DowwykZDDyP61T/+ztP/ANX93otzn/IEW1Q/91Zb5n2BwT6PcYBzjBblYByRtU/TyXwzOcPIzH2fUSIzSySJG4kRGWMkOqFFZpwvMkwpwNTZ2GSatQP3+/dVG3bW0BGZWyTgfytzufIfY7mmeGdpbe4kMcMjO6rqYGCZNI26tIgGe8NqMo5GrkmCMoLZFmRXCKRueMxpKI2J1nRnGMJzWZI9RJB7zKdlB8ztWVvu2EiTXDibCwudNo3Dp/tYlUZZrgJqjdmDqGPdBTyowxSlwF5EjakVBqpT23tMga5ssupR6DdEsu3eGItx3l3HmKqOP9sY5FiWCa4RZLtIppI7K4Dog161jZ4sCTUqrtkgHp1plim3wwvJFKzWmomsvD2pWDHMkuprY4All4dcLLCTsNciwqsyMcAHAYHGdWdtJBcB0V1zpZQwyrKcEeKNup9hFSnBx+hXHNSJGj2PrH4fzFBo9j6x+H8xSY+pDz6WAvfXPuH0oIFGvPXPuH0oNUm/iYYdKO4qhurK5XiUM9vBA0YgkVneZoyXkaMnWFUnPcGCAc76j0q+FSFaM9IJwUlTMbw61upuF2awOgXnhpkbOSqXpfMcpOxUoeo7w9tP8fnOvi/eODweHqevcvP1/wB1ooIVQaUUIuScAYGWJYnA6ZJJ/wA0QwqScqp1JoOVHeXJOlvNdzt7TVXmt8e7T/BB4dg8LZVfHuL45+4KyPGbgzPfreXslpZW6qnJj0AyRSRqWlYsjM6sWKgKOoIrWoAAABgAAADoABgAfhUZ7ONyC8aSFfV1xq2nfO2RtU4ZFF2CeNtJFLxqF5pEl/m7i2aBDFFa3BhPMcljJLmSMkFWj0nOFw2RvWdmgun4fKmtYkbiM63jOTM8Cao2Vw641aMKGIHjnYAmt5ZWQiUqpYpqJRWIPKU4xGpx6g3wDnGcZxR0QDOAAS2o7DvHAGT5nA8aZZ9O1E/RvcznEo72WSNn0taJMsnKtpVaWYxHVHJzpmQCNjjKqcgKN2yaL2anka5vjMojlM0B5YfWI1NsNALDYvgbkbZ6E4zV7b26ooRFCIowqgYVR5AeAroiGotgBmABON2C50gnxxk/jSPKmmq92MsVNMz/AGi4Oz3Ec6pM5SB4wbZ4Y51ZnDAlpSA6YGwzsSxwQaqZbmdpOJNcKsLngoKxK+to0HpWA7r3WfOSdGw1ACtuTUCgznA1adOcAnBOSM+Iz4UY56VNe7s0sVu0ZZbO7eSxmt3txFHw7Rqk5jaWmjgJOlGGoERrgg7YOfCq6zkdbePWymQdpSJCuVQsbhskBjkAkjGfPxrcBAAAAAoGAAMAAAADHgBgUJoVOe6u76z3Ruwxhjt62w367UPX7Ne9/wBhWHwef39gOZxCZ4hci2vA+lrq75zBljlQLFC2gIC3dJGDp3xjNb9zknr18eu+9LXvCY5GDkFZVUhZY3aKVAfuiRCCV6905G/SmT+/350mXLrSKYsbi3ZGmLL1j8P5igYpiy9Y/D+YpMb+JFZ9LFOKzrHrdzpRIy7HGcKiaice4VS2HaRZNBaC4tllCmJ5o1EcusZQCRWIRyNwr6c5A6052wtOZb3ClnQejOco+gnTEx0lv7TjBHiDisbbcNlxYLEZ7xZOHrK8DzISgQ27s0bTkJpbWI9GCQo22JrsUIyu/JCWRxpLijfD97UteTyqVMcSzLvrHO5cg6Y0Bhpfx2LLv41jXeE3dyFu79re2s0lkjhv5maFzKQ6LhtwqYyuTjB3oKrphszJdX8U11fKscb8Sl1yWzytpkKK3dJj07jxx50Fh7/gzz32+5vrO7WVA6Z0nzUqykEgqyn1WBBBB6EU0tZXstwwJcXhEtw/LvGjUSXUkikNbwMWZW2Z8k9474x5VHtJhryCJfSxLKyOzLePDbciMlZgxWQYcDB2AySu+M1JwTnpTG9R6NTRfwcQlVwlxEsetysUkcheNz91G1KrRyEdBgg4IznarNf915lcQQyw3zxz3EsUN/axxkX9wy6dVvzMZfDd4sQfPodhXoZ4cqxGEcxowrJ/WcyEZJxzmbVnO2SaXKlGhISbHdJ8j+Brua8n4ncarGWeGxvLYJkc5+LyFoGSRVfVbtLqPXHTxr0eC2aKblrMvo6QFVgbLzahL/VMzMWZMd3fxxQyY9K59/4s0clssgD5H8M19pP9rfKayHa6zja7smmLpbsZopW9Ikij/pa4ldkdQCX1YJxnGPIVScP4Xb3El4bQelxwzRIitxC8RMckmQRyI7FjrBwSCD4Vo4043f2+dCyyNOqN9f8ApI0GCOOQZPMSRnjYjw5bhSAfiAHtFd4fd85A6q43KsjKQ8TKcMjgdGB/HYjY15khtpI7XuLFPc3VuBHFxS7uG5TOBMkyFhyiBhdyd2wNwaduOEWkAvpHt5Z+XxBIIYlvLhWdpILbSmsSeLOTqbP0qjwqqfP0/sRZXdno5jb+1vlP6Vwwt/a3yn9Kwlh2L0+kS3VowjEaGGCHiF1K2YxIZQGMi5du4ACfu4FUBtLM20RIIuLniEXKj9MlllS1kuI9ptEpCdxtJzggsB13pFgTe0vt/Y/rSXY9ZMLf2t8pqJhb+1vlNecXnALWJ73+V57Je21vbxm5nVQ1xFFgM4k2TW5Jzmp2HZMRcSthLbW8SmK4kUQ3d3IC8BhZWfm4xpLbYyDqOegoejGr1fb5X5GWd3wegUey9Y/CfqKz3bA4tkPlfWZ9381F+v8AumeyJ/mOIjOw4lJgZ2GYbYkDy3JP+aTFG6l77fsfJk30ljxLh5lDr9142QnIyNaFScE+2qyPsmrWsMFxHHcCKJEydslECalOdSZA8DWkNcru9NeWJq+RnLTstyrgSxKkcYsxbiFVVVXExlDjB9rA5B65z1odx2LjwOTDFbuLmGYssaAvyZQ+gkbgEZ6YwTWnrtbR3tgvaqRS2PAmjkuHByJ5xLjbKHlJGRnO47gI99Gu+CrMumWGOZM50yKkgBxjOGzg422q1ropHiTd2w69qozN12OLrcqH5a3DQOAFQiFrcIBgZAZDy07u2N/OrxrdiScdST6w8T76bFdpJYlLlsClp4RTcd4Cbq2mgYlRNEU1AglTkEHHiMqM+wUy3CQZjNyk55QxmTu6ymrXoznpq3/xViK7S+kuLYNW90Vt5YSPGyKxiLDAcBGKb9Qrd0n39Nj4UhwXsmtq0hhBCyCLKkr60SupkLjcs+vLE+IPnWhr6j6SS0269/IDlbuij4n2eEygYEbCeGbWqoC7QSB1D+LA4I3PjQZ+yqv6QG1abidJ9nVWhljSNVeN+oOYkYZ6YPUGtDXDWWOu79/8Ns+xk7fszPDeG5EjXTTBIpgzJFy0UrpljUHQSCDqXYnUSuD3S9xDs0JUZVVYmaaOUuiRgs8MqyqXxjWMruCavq+ouFtOzLbYoT2ZUvclhrS7aNpELAAGNNGpWByCcKc/dKAil+JcAn+xmiPNurZJFUSugF0koXWjuB3JCEXDj7w3GCa01cNZQSfL9qv4M+CjvuD+lQaGV4wxjcA6RJG8TrIuRkjIZcHcg+FN8L4QIZJ3Gf5ibnMCQQGKRoQMeBEYNWXl7q+rRxqPDYW75P/Z"/>
          <p:cNvSpPr>
            <a:spLocks noChangeAspect="1" noChangeArrowheads="1"/>
          </p:cNvSpPr>
          <p:nvPr/>
        </p:nvSpPr>
        <p:spPr bwMode="auto">
          <a:xfrm>
            <a:off x="155575" y="-623888"/>
            <a:ext cx="1524000" cy="13049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1508" name="AutoShape 4" descr="data:image/jpeg;base64,/9j/4AAQSkZJRgABAQAAAQABAAD/2wCEAAkGBhQSEBUUEhIUEBAUEBcVFRQXEBYVFhAYFBQVFxgVFxIYGycfFxklHBQWHy8hIycpOCwsFR4xNzAsNSgrLC0BCQoKDgwOGg8PGSskHSUvLDUsLCwuLDQsLDIpKiwpLCwwKSkyKi8sLCwsKiwsLDUsLSwsLCksLCkpLC0sKSwpLP/AABEIAIkAoAMBIgACEQEDEQH/xAAbAAACAwEBAQAAAAAAAAAAAAADBAIFBgEHAP/EADkQAAIBAwIDBAcGBwEBAQAAAAECAwAEERIhBRMxBiJBURQyYXFykrEjQpHB0fAVJDNSgaHCFmJT/8QAGQEAAwEBAQAAAAAAAAAAAAAAAQIDAAQF/8QALBEAAgIBAwMCBgIDAQAAAAAAAAECEQMSITEyQVET8CJhcaHB0bHhgZHxI//aAAwDAQACEQMRAD8A9Du7xlcgHAwPAHqPdS/8RfzHyiucRP2h+EfQUtmuF3Z7cIRaWw1/EX8x8or7+Iv5j5RSua+BobjaI+BwcQfzHyiiC+fzHyik0FGQVGUn5Bpj4GRev5j5RUheN5j5R+lAAqemueU5eRdEfAwt03n/AKFda8I6sBuAM43JOAN/E+VB1ADJOFG5JOAB47+FZLi0NwEPpVwNU19FDDbRcoKsbTqI5YyVMhmUAyhvAx7jGaWGqb6iORxh2NXHx5GaVVmjLQFRKMgcov6oYnYZx+O3WjtdN5j8BWS4rYzxxtLcXFvKiyxNpS1Fv6XLzESFrqUOcorsGKr1C9R0q54Veu7TpI0bvBOIy8QYI+qJJB3WZirjUQRqI6UWpVqUv5FhJN00WRu28x8oobXj+Y+UVxhQ2FGE5eTo0x8HWvX8x8o/ShniD+Y+UfpXGFCZa6YyYyjHwTbiL+Y+UVA8SfzHyigtQ664BUI+BscRfzHyim7C6ZmIYj1c9MeK+XvqqFPcK9c/B/0tbexckIqLpHOI/wBQ/CPpStNcR/qH3L9KWxU29xodKOYqarXAKIi0kmMERaKq1xVoqrXJKQjZwLRAK+C1MCoitgri1WRGRxlHRkYeauCpx7cHb21l+M8JmuAsT2cclwGSM3xePQsSyq7SKQRKkjafUAGGc4OK2AWpBaaE3DgjOKkUx7NKZFeSae5jRi0UM0ivFGSCAxXQDIQCQOYWx/unrWwjiQJFGkUYJIREVFGepwB1OB+FN4r4rSuUnywxiogCtCZaYIqBWiili7LQmWmmWgutXjIZMVdKCy02yUJ1rphMdMBTvCvWPwf9LSuKc4WO+fg/6WrJ7gydLOX/APUPuH0pfFNX/wDUPuH0FAAqEnuCHSjirRUFRAo0a1OTCyaLRVFRUURRXOybZIL+FTVPxrMdqZEglt5zNy2a5t4sMW0hFZzJpA2GpX7wPXC43FJ2ccUou5PS5ZbW3lUoz3M0sOn0ZXZXQEFgGc4I3Bx1qqw3HVf2OeWV3VGjbibmd4o4eYIljMjGURgGXUQqAg6yFUk5KjoOtWgH7/f73rzyx4nFM1nJ6TM87cPc3YhuJFdvR4A65VD6+rV065qd6JVS3aQywC5uIFjC8ZuZJdMsiag0bYHqMclCdJxTywduCSym/NfYpW1hkWRwXRoAsSwqNRlTCkMZXYkvnAwazXa2eMXlvGPSuc7I8gjlnEfoya1kOmN8Arsx0jPTzqEMeqVFXOlZrih8j+BqDrWFZYpOZNEUFlDIVaSTit4sk4UDU0eH0qDnC6s6sVc9mrZ/Q7Jkl08xUkm5rNK8+uHdUd3JVshTgeRqksNK7BHLb4LwihkUdhQ2FSOhMA4oDCmWWhMtViyiYuVpvhg7x+D/AKFAIprho7x+D8xVoy3NN/Cwd/8A1D7h9BQBTF8PtD7h9KCFpJPc0elElFGQUNRRVqcmBk1oi1ACiAUgjF+K3qQwvLINSRASEBQTlSMFc7BgSN/DrtSXDbsCSeQB2ed1lEQZH1iONYXaGVW0zABQSoORjG+RVxjOx3BGCCMgg9QR41GO0QBVWNFVDlAqACM4IyoA7vU9POmUklRCUW3ZSXt+gns5I1c28bGMSxmMRIbkGFYxHkNqVlUkAd0HceTd12WgYZjjjgk50UhkSJckxSrJpPsJUggYpuO1gaYsFhe4Q5ZhoMiHzbG4PhkjNOgUJZGqoWML5F4rGNZJJVQLLLp5jjOX0Ahc+4Ejah8Q4dzQCG5csZLRSgAmJsY6feQ9GXxHtwQ4aSvuMwwsFllWNipYKdROldi5VQSFHTUcD20kXJvbkeSSW4Sayjd1keKOSRPVdo1Zl8wrsCQOvjSllwSOOKCMgS+jACJ3ALIVBUMPDOlsU1Y38cyB4ZFlQnGpWyM+R8j78UemTktgJJ7gmFQYUZqGwrFkBYUJhR2FDYVrHQAimOHesfh/MUIrR+HjvH4fzFUg/iRpdLIXw759w+goIFFvvXPuH0FBFaXLDHpRMUVaEpoq0jMzs2rQeWFaTHdDsVUn/wCmAJA9uKzo7XPrjRG4dK0kwiCx37uwLBu8QI+gK/Sr+7tRLFJGxIWSJ4yR1AdSuR7d6r/4e/KtVEahre5g1adIVkiVkMif/PeVsHBG9Wx6a3ObJq7EuIcQvIYpJWgtCkcbSMPSZgSEBYgExYzgeNR/jN2JoI+Tak3Ku0bC4mAxGiOc5iyMh9vdSd72IjmEoljDzmYzJcMxxKGclYXIOQgH2ZUD1cMN6aseBhLy1uEikjVROkqPMzmAMgCLGrMVWLUjY042Ye6j/wCde/H1INyMzwsiGwtWaOzjZlbkyg3Au3ZWbU4EMLOTnBPUHOD1q9su1E7JI5awEUOhXmeeaJGMiK4OCncPfAKnfP4BjgXZySO1t++bW8hhkiMiKkoKPKWKlW2YHSrDpQP/ADbK0uuQyM17bXEMk7qfSZY4grROAAAMqVAxtlSM4ozlCTd+fz7/AEKlKJGPthI8jIj8OcJbPO8ouZmSNUZFIbCbHvZ/xScPaKY3UbxNbmS5EdvhoL2IFV58qSq0iqXUd4ELn1gTVrxFYp75IpjGTJw6aN7dpU5qlpYZQCqn+1CQRn1elTveATNPbStcy3PKuwxV+XGkcZjlRnCRqNb5Ze8TnGcYpYvGu1bG+Jis9zdC9iUGy50sUuWXnkOIAuY5VznI16lbqNJXxr6Xjt2okJW0+zvYrU4WfvNKYcMN+g5w29lWL8ASO7N3DChlkGiX7rEE4MqH1de4DAjvBRuD1Pedn45JA5aVftkmZEk0xyyR6dDuuMkgIvQjOkZoKcNrQyjLsV0fE7o3Xo4exMnJ5uRzzgCQIQy5ypycjJ3wfI0XspO0lnHIyRRiXMipGXIQOxJyzkktqLHI23FHm7OIXkZZJIFnYG4WLloJzgKcyaNaZAGdLD/BJJ52bsHhsoIpAA8UWggHI7rEDB8iMGtKUXDb5FIKSluPGoEURhUDXK2dSIEUexHePw/mKCaPY+sfh/MU0H8SNPpYC+9c+4fQUDFHvR3z7h9BQQKpJ7saHSj4UVTUMUgnaGDU41kcvXqYxSBW5TqkmhsHWEZ1VsDbUDWSb4BJpclupogNUC9tLLGfSo8Z64fHXHraMddqruI9p4Y0nktr3XNy2fkSNJJHqKtp0Bo8xHIyBnScYIHUOsUntT/0QlkijaLUgKqezpRohJFPPOjqBmZnLF19ZtMgzGxJ3VcLtsPGqzifaWCGSSRLqTWhIkgdJmhbRsyoWi+ybY4ZW05xkb7J6bcnFCOdKzVioT26upR1DowwykZDDyP61T/+ztP/ANX93otzn/IEW1Q/91Zb5n2BwT6PcYBzjBblYByRtU/TyXwzOcPIzH2fUSIzSySJG4kRGWMkOqFFZpwvMkwpwNTZ2GSatQP3+/dVG3bW0BGZWyTgfytzufIfY7mmeGdpbe4kMcMjO6rqYGCZNI26tIgGe8NqMo5GrkmCMoLZFmRXCKRueMxpKI2J1nRnGMJzWZI9RJB7zKdlB8ztWVvu2EiTXDibCwudNo3Dp/tYlUZZrgJqjdmDqGPdBTyowxSlwF5EjakVBqpT23tMga5ssupR6DdEsu3eGItx3l3HmKqOP9sY5FiWCa4RZLtIppI7K4Dog161jZ4sCTUqrtkgHp1plim3wwvJFKzWmomsvD2pWDHMkuprY4All4dcLLCTsNciwqsyMcAHAYHGdWdtJBcB0V1zpZQwyrKcEeKNup9hFSnBx+hXHNSJGj2PrH4fzFBo9j6x+H8xSY+pDz6WAvfXPuH0oIFGvPXPuH0oNUm/iYYdKO4qhurK5XiUM9vBA0YgkVneZoyXkaMnWFUnPcGCAc76j0q+FSFaM9IJwUlTMbw61upuF2awOgXnhpkbOSqXpfMcpOxUoeo7w9tP8fnOvi/eODweHqevcvP1/wB1ooIVQaUUIuScAYGWJYnA6ZJJ/wA0QwqScqp1JoOVHeXJOlvNdzt7TVXmt8e7T/BB4dg8LZVfHuL45+4KyPGbgzPfreXslpZW6qnJj0AyRSRqWlYsjM6sWKgKOoIrWoAAABgAAADoABgAfhUZ7ONyC8aSFfV1xq2nfO2RtU4ZFF2CeNtJFLxqF5pEl/m7i2aBDFFa3BhPMcljJLmSMkFWj0nOFw2RvWdmgun4fKmtYkbiM63jOTM8Cao2Vw641aMKGIHjnYAmt5ZWQiUqpYpqJRWIPKU4xGpx6g3wDnGcZxR0QDOAAS2o7DvHAGT5nA8aZZ9O1E/RvcznEo72WSNn0taJMsnKtpVaWYxHVHJzpmQCNjjKqcgKN2yaL2anka5vjMojlM0B5YfWI1NsNALDYvgbkbZ6E4zV7b26ooRFCIowqgYVR5AeAroiGotgBmABON2C50gnxxk/jSPKmmq92MsVNMz/AGi4Oz3Ec6pM5SB4wbZ4Y51ZnDAlpSA6YGwzsSxwQaqZbmdpOJNcKsLngoKxK+to0HpWA7r3WfOSdGw1ACtuTUCgznA1adOcAnBOSM+Iz4UY56VNe7s0sVu0ZZbO7eSxmt3txFHw7Rqk5jaWmjgJOlGGoERrgg7YOfCq6zkdbePWymQdpSJCuVQsbhskBjkAkjGfPxrcBAAAAAoGAAMAAAADHgBgUJoVOe6u76z3Ruwxhjt62w367UPX7Ne9/wBhWHwef39gOZxCZ4hci2vA+lrq75zBljlQLFC2gIC3dJGDp3xjNb9zknr18eu+9LXvCY5GDkFZVUhZY3aKVAfuiRCCV6905G/SmT+/350mXLrSKYsbi3ZGmLL1j8P5igYpiy9Y/D+YpMb+JFZ9LFOKzrHrdzpRIy7HGcKiaice4VS2HaRZNBaC4tllCmJ5o1EcusZQCRWIRyNwr6c5A6052wtOZb3ClnQejOco+gnTEx0lv7TjBHiDisbbcNlxYLEZ7xZOHrK8DzISgQ27s0bTkJpbWI9GCQo22JrsUIyu/JCWRxpLijfD97UteTyqVMcSzLvrHO5cg6Y0Bhpfx2LLv41jXeE3dyFu79re2s0lkjhv5maFzKQ6LhtwqYyuTjB3oKrphszJdX8U11fKscb8Sl1yWzytpkKK3dJj07jxx50Fh7/gzz32+5vrO7WVA6Z0nzUqykEgqyn1WBBBB6EU0tZXstwwJcXhEtw/LvGjUSXUkikNbwMWZW2Z8k9474x5VHtJhryCJfSxLKyOzLePDbciMlZgxWQYcDB2AySu+M1JwTnpTG9R6NTRfwcQlVwlxEsetysUkcheNz91G1KrRyEdBgg4IznarNf915lcQQyw3zxz3EsUN/axxkX9wy6dVvzMZfDd4sQfPodhXoZ4cqxGEcxowrJ/WcyEZJxzmbVnO2SaXKlGhISbHdJ8j+Brua8n4ncarGWeGxvLYJkc5+LyFoGSRVfVbtLqPXHTxr0eC2aKblrMvo6QFVgbLzahL/VMzMWZMd3fxxQyY9K59/4s0clssgD5H8M19pP9rfKayHa6zja7smmLpbsZopW9Ikij/pa4ldkdQCX1YJxnGPIVScP4Xb3El4bQelxwzRIitxC8RMckmQRyI7FjrBwSCD4Vo4043f2+dCyyNOqN9f8ApI0GCOOQZPMSRnjYjw5bhSAfiAHtFd4fd85A6q43KsjKQ8TKcMjgdGB/HYjY15khtpI7XuLFPc3VuBHFxS7uG5TOBMkyFhyiBhdyd2wNwaduOEWkAvpHt5Z+XxBIIYlvLhWdpILbSmsSeLOTqbP0qjwqqfP0/sRZXdno5jb+1vlP6Vwwt/a3yn9Kwlh2L0+kS3VowjEaGGCHiF1K2YxIZQGMi5du4ACfu4FUBtLM20RIIuLniEXKj9MlllS1kuI9ptEpCdxtJzggsB13pFgTe0vt/Y/rSXY9ZMLf2t8pqJhb+1vlNecXnALWJ73+V57Je21vbxm5nVQ1xFFgM4k2TW5Jzmp2HZMRcSthLbW8SmK4kUQ3d3IC8BhZWfm4xpLbYyDqOegoejGr1fb5X5GWd3wegUey9Y/CfqKz3bA4tkPlfWZ9381F+v8AumeyJ/mOIjOw4lJgZ2GYbYkDy3JP+aTFG6l77fsfJk30ljxLh5lDr9142QnIyNaFScE+2qyPsmrWsMFxHHcCKJEydslECalOdSZA8DWkNcru9NeWJq+RnLTstyrgSxKkcYsxbiFVVVXExlDjB9rA5B65z1odx2LjwOTDFbuLmGYssaAvyZQ+gkbgEZ6YwTWnrtbR3tgvaqRS2PAmjkuHByJ5xLjbKHlJGRnO47gI99Gu+CrMumWGOZM50yKkgBxjOGzg422q1ropHiTd2w69qozN12OLrcqH5a3DQOAFQiFrcIBgZAZDy07u2N/OrxrdiScdST6w8T76bFdpJYlLlsClp4RTcd4Cbq2mgYlRNEU1AglTkEHHiMqM+wUy3CQZjNyk55QxmTu6ymrXoznpq3/xViK7S+kuLYNW90Vt5YSPGyKxiLDAcBGKb9Qrd0n39Nj4UhwXsmtq0hhBCyCLKkr60SupkLjcs+vLE+IPnWhr6j6SS0269/IDlbuij4n2eEygYEbCeGbWqoC7QSB1D+LA4I3PjQZ+yqv6QG1abidJ9nVWhljSNVeN+oOYkYZ6YPUGtDXDWWOu79/8Ns+xk7fszPDeG5EjXTTBIpgzJFy0UrpljUHQSCDqXYnUSuD3S9xDs0JUZVVYmaaOUuiRgs8MqyqXxjWMruCavq+ouFtOzLbYoT2ZUvclhrS7aNpELAAGNNGpWByCcKc/dKAil+JcAn+xmiPNurZJFUSugF0koXWjuB3JCEXDj7w3GCa01cNZQSfL9qv4M+CjvuD+lQaGV4wxjcA6RJG8TrIuRkjIZcHcg+FN8L4QIZJ3Gf5ibnMCQQGKRoQMeBEYNWXl7q+rRxqPDYW75P/Z"/>
          <p:cNvSpPr>
            <a:spLocks noChangeAspect="1" noChangeArrowheads="1"/>
          </p:cNvSpPr>
          <p:nvPr/>
        </p:nvSpPr>
        <p:spPr bwMode="auto">
          <a:xfrm>
            <a:off x="155575" y="-623888"/>
            <a:ext cx="1524000" cy="130492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1510" name="Picture 6" descr="http://t1.gstatic.com/images?q=tbn:ANd9GcRkLCWs7O2kIlGP8hIheF-TiXbBIKdzeLZYNkF--KiPepyI0dUB&amp;t=1"/>
          <p:cNvPicPr>
            <a:picLocks noChangeAspect="1" noChangeArrowheads="1"/>
          </p:cNvPicPr>
          <p:nvPr/>
        </p:nvPicPr>
        <p:blipFill>
          <a:blip r:embed="rId4" cstate="print"/>
          <a:srcRect/>
          <a:stretch>
            <a:fillRect/>
          </a:stretch>
        </p:blipFill>
        <p:spPr bwMode="auto">
          <a:xfrm>
            <a:off x="3200400" y="1828800"/>
            <a:ext cx="2057400" cy="2362200"/>
          </a:xfrm>
          <a:prstGeom prst="rect">
            <a:avLst/>
          </a:prstGeom>
          <a:noFill/>
        </p:spPr>
      </p:pic>
      <p:pic>
        <p:nvPicPr>
          <p:cNvPr id="21512" name="Picture 8" descr="https://encrypted-tbn3.google.com/images?q=tbn:ANd9GcTjiFM2liQBMkgDuzKViMK9O0tIg16TOVK9w9vtxor-k_8YehXx"/>
          <p:cNvPicPr>
            <a:picLocks noChangeAspect="1" noChangeArrowheads="1"/>
          </p:cNvPicPr>
          <p:nvPr/>
        </p:nvPicPr>
        <p:blipFill>
          <a:blip r:embed="rId5" cstate="print"/>
          <a:srcRect l="7111" r="7556" b="10714"/>
          <a:stretch>
            <a:fillRect/>
          </a:stretch>
        </p:blipFill>
        <p:spPr bwMode="auto">
          <a:xfrm>
            <a:off x="5943600" y="1905000"/>
            <a:ext cx="2133600" cy="2286000"/>
          </a:xfrm>
          <a:prstGeom prst="rect">
            <a:avLst/>
          </a:prstGeom>
          <a:noFill/>
        </p:spPr>
      </p:pic>
      <p:sp>
        <p:nvSpPr>
          <p:cNvPr id="10" name="Rounded Rectangle 9"/>
          <p:cNvSpPr/>
          <p:nvPr/>
        </p:nvSpPr>
        <p:spPr>
          <a:xfrm>
            <a:off x="1447800" y="4800600"/>
            <a:ext cx="6172200" cy="838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||Om </a:t>
            </a:r>
            <a:r>
              <a:rPr lang="en-US" b="1" dirty="0" err="1" smtClean="0"/>
              <a:t>bhur</a:t>
            </a:r>
            <a:r>
              <a:rPr lang="en-US" b="1" dirty="0" smtClean="0"/>
              <a:t> </a:t>
            </a:r>
            <a:r>
              <a:rPr lang="en-US" b="1" dirty="0" err="1" smtClean="0"/>
              <a:t>bhuvah</a:t>
            </a:r>
            <a:r>
              <a:rPr lang="en-US" b="1" dirty="0" smtClean="0"/>
              <a:t> </a:t>
            </a:r>
            <a:r>
              <a:rPr lang="en-US" b="1" dirty="0" err="1" smtClean="0"/>
              <a:t>swah</a:t>
            </a:r>
            <a:r>
              <a:rPr lang="en-US" b="1" dirty="0" smtClean="0"/>
              <a:t> tat </a:t>
            </a:r>
            <a:r>
              <a:rPr lang="en-US" b="1" dirty="0" err="1" smtClean="0"/>
              <a:t>savitur</a:t>
            </a:r>
            <a:r>
              <a:rPr lang="en-US" b="1" dirty="0" smtClean="0"/>
              <a:t> </a:t>
            </a:r>
            <a:r>
              <a:rPr lang="en-US" b="1" dirty="0" err="1" smtClean="0"/>
              <a:t>varenyam</a:t>
            </a:r>
            <a:r>
              <a:rPr lang="en-US" b="1" dirty="0" smtClean="0"/>
              <a:t> </a:t>
            </a:r>
            <a:r>
              <a:rPr lang="en-US" b="1" dirty="0" err="1" smtClean="0"/>
              <a:t>bhargo</a:t>
            </a:r>
            <a:r>
              <a:rPr lang="en-US" b="1" dirty="0" smtClean="0"/>
              <a:t> </a:t>
            </a:r>
            <a:r>
              <a:rPr lang="en-US" b="1" dirty="0" err="1" smtClean="0"/>
              <a:t>devasya</a:t>
            </a:r>
            <a:r>
              <a:rPr lang="en-US" b="1" dirty="0" smtClean="0"/>
              <a:t> </a:t>
            </a:r>
            <a:r>
              <a:rPr lang="en-US" b="1" dirty="0" err="1" smtClean="0"/>
              <a:t>dheemahi</a:t>
            </a:r>
            <a:r>
              <a:rPr lang="en-US" b="1" dirty="0" smtClean="0"/>
              <a:t> </a:t>
            </a:r>
            <a:r>
              <a:rPr lang="en-US" b="1" dirty="0" err="1" smtClean="0"/>
              <a:t>dhiyo</a:t>
            </a:r>
            <a:r>
              <a:rPr lang="en-US" b="1" dirty="0" smtClean="0"/>
              <a:t> </a:t>
            </a:r>
            <a:r>
              <a:rPr lang="en-US" b="1" dirty="0" err="1" smtClean="0"/>
              <a:t>yonah</a:t>
            </a:r>
            <a:r>
              <a:rPr lang="en-US" b="1" dirty="0" smtClean="0"/>
              <a:t> </a:t>
            </a:r>
            <a:r>
              <a:rPr lang="en-US" b="1" dirty="0" err="1" smtClean="0"/>
              <a:t>prachodayat</a:t>
            </a:r>
            <a:r>
              <a:rPr lang="en-US" b="1" dirty="0" smtClean="0"/>
              <a:t> ||</a:t>
            </a:r>
          </a:p>
        </p:txBody>
      </p:sp>
      <p:sp>
        <p:nvSpPr>
          <p:cNvPr id="11" name="Rectangle 10"/>
          <p:cNvSpPr/>
          <p:nvPr/>
        </p:nvSpPr>
        <p:spPr>
          <a:xfrm>
            <a:off x="685800" y="1828800"/>
            <a:ext cx="16764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200400" y="1828800"/>
            <a:ext cx="2057400" cy="236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43600" y="1905000"/>
            <a:ext cx="21336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914400" y="304800"/>
            <a:ext cx="7162800" cy="1200329"/>
          </a:xfrm>
          <a:prstGeom prst="rect">
            <a:avLst/>
          </a:prstGeom>
          <a:noFill/>
        </p:spPr>
        <p:txBody>
          <a:bodyPr wrap="square" rtlCol="0">
            <a:spAutoFit/>
          </a:bodyPr>
          <a:lstStyle/>
          <a:p>
            <a:pPr algn="ctr"/>
            <a:r>
              <a:rPr lang="en-US" sz="3600" dirty="0" smtClean="0">
                <a:solidFill>
                  <a:schemeClr val="bg1"/>
                </a:solidFill>
              </a:rPr>
              <a:t>The Science And Philosophy Of Gayatri Mantra</a:t>
            </a:r>
            <a:endParaRPr lang="en-US" sz="3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315200" cy="5539978"/>
          </a:xfrm>
          <a:prstGeom prst="rect">
            <a:avLst/>
          </a:prstGeom>
        </p:spPr>
        <p:txBody>
          <a:bodyPr wrap="square">
            <a:spAutoFit/>
          </a:bodyPr>
          <a:lstStyle/>
          <a:p>
            <a:r>
              <a:rPr lang="en-US" sz="2400" b="1" dirty="0" smtClean="0">
                <a:solidFill>
                  <a:srgbClr val="7030A0"/>
                </a:solidFill>
              </a:rPr>
              <a:t>9. </a:t>
            </a:r>
            <a:r>
              <a:rPr lang="en-US" sz="2400" b="1" dirty="0" err="1" smtClean="0">
                <a:solidFill>
                  <a:srgbClr val="7030A0"/>
                </a:solidFill>
              </a:rPr>
              <a:t>Pragy</a:t>
            </a:r>
            <a:r>
              <a:rPr lang="en-US" sz="2400" b="1" dirty="0" smtClean="0">
                <a:solidFill>
                  <a:srgbClr val="7030A0"/>
                </a:solidFill>
              </a:rPr>
              <a:t> </a:t>
            </a:r>
            <a:r>
              <a:rPr lang="en-US" sz="2400" b="1" dirty="0" err="1" smtClean="0">
                <a:solidFill>
                  <a:srgbClr val="7030A0"/>
                </a:solidFill>
              </a:rPr>
              <a:t>Purascharana</a:t>
            </a:r>
            <a:r>
              <a:rPr lang="en-US" sz="2400" dirty="0" smtClean="0">
                <a:solidFill>
                  <a:srgbClr val="7030A0"/>
                </a:solidFill>
              </a:rPr>
              <a:t> </a:t>
            </a:r>
          </a:p>
          <a:p>
            <a:endParaRPr lang="en-US" sz="800" dirty="0" smtClean="0">
              <a:solidFill>
                <a:srgbClr val="C00000"/>
              </a:solidFill>
            </a:endParaRPr>
          </a:p>
          <a:p>
            <a:r>
              <a:rPr lang="en-US" dirty="0" smtClean="0"/>
              <a:t>Revered Acharyaji had declared the period of 1980 to 2000 as Yug Sandhi Kaal – the most critical phase of cosmic changes before the change of an era. He emphasized the need for greater and greater purification of people’s mind and spiritual enlightenment and molding of their attitude to adopt to the new world order that is due to be bestowed by the Almighty.</a:t>
            </a:r>
          </a:p>
          <a:p>
            <a:endParaRPr lang="en-US" dirty="0" smtClean="0"/>
          </a:p>
          <a:p>
            <a:r>
              <a:rPr lang="en-US" dirty="0" smtClean="0"/>
              <a:t>In his views –– </a:t>
            </a:r>
            <a:r>
              <a:rPr lang="en-US" i="1" dirty="0" smtClean="0">
                <a:solidFill>
                  <a:srgbClr val="0000CC"/>
                </a:solidFill>
              </a:rPr>
              <a:t>“Eradication of the evils of the Kaliyuga and descent of the bright Age of Truth could be quite painful and devastating for those immersed in the mire of Kaliyuga and those contributing to further maligning of the subtle environment in this era of ethical decline. The Omniscient Creator has bequeathed thy power in the form of spirituality. Thee expects thou children to arouse and activate this power to make this cosmic transition of an era harmonious – both in the physical and the subliminal domains of Nature”. </a:t>
            </a:r>
          </a:p>
          <a:p>
            <a:endParaRPr lang="en-US" dirty="0" smtClean="0"/>
          </a:p>
          <a:p>
            <a:r>
              <a:rPr lang="en-US" dirty="0" smtClean="0"/>
              <a:t>He educed global participation of awakened souls towards this divine endeavor through </a:t>
            </a:r>
            <a:r>
              <a:rPr lang="en-US" b="1" dirty="0" smtClean="0"/>
              <a:t>“Pragy Purascharana”.</a:t>
            </a:r>
            <a:r>
              <a:rPr lang="en-US" dirty="0" smtClean="0"/>
              <a:t> </a:t>
            </a:r>
          </a:p>
          <a:p>
            <a:endParaRPr lang="en-US" sz="1600" dirty="0" smtClean="0"/>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086600" cy="4893647"/>
          </a:xfrm>
          <a:prstGeom prst="rect">
            <a:avLst/>
          </a:prstGeom>
          <a:noFill/>
        </p:spPr>
        <p:txBody>
          <a:bodyPr wrap="square" rtlCol="0">
            <a:spAutoFit/>
          </a:bodyPr>
          <a:lstStyle/>
          <a:p>
            <a:r>
              <a:rPr lang="en-US" sz="2400" dirty="0" smtClean="0">
                <a:solidFill>
                  <a:srgbClr val="7030A0"/>
                </a:solidFill>
              </a:rPr>
              <a:t>9. The </a:t>
            </a:r>
            <a:r>
              <a:rPr lang="en-US" sz="2400" dirty="0" err="1" smtClean="0">
                <a:solidFill>
                  <a:srgbClr val="7030A0"/>
                </a:solidFill>
              </a:rPr>
              <a:t>Pragya</a:t>
            </a:r>
            <a:r>
              <a:rPr lang="en-US" sz="2400" dirty="0" smtClean="0">
                <a:solidFill>
                  <a:srgbClr val="7030A0"/>
                </a:solidFill>
              </a:rPr>
              <a:t> </a:t>
            </a:r>
            <a:r>
              <a:rPr lang="en-US" sz="2400" dirty="0" err="1" smtClean="0">
                <a:solidFill>
                  <a:srgbClr val="7030A0"/>
                </a:solidFill>
              </a:rPr>
              <a:t>Purascharan</a:t>
            </a:r>
            <a:r>
              <a:rPr lang="en-US" sz="2400" dirty="0" smtClean="0">
                <a:solidFill>
                  <a:srgbClr val="7030A0"/>
                </a:solidFill>
              </a:rPr>
              <a:t> (Cont..):</a:t>
            </a:r>
          </a:p>
          <a:p>
            <a:endParaRPr lang="en-US" dirty="0" smtClean="0"/>
          </a:p>
          <a:p>
            <a:r>
              <a:rPr lang="en-US" dirty="0" smtClean="0"/>
              <a:t>This experiment began as a mass movement with daily </a:t>
            </a:r>
            <a:r>
              <a:rPr lang="en-US" dirty="0" err="1" smtClean="0"/>
              <a:t>anusthan</a:t>
            </a:r>
            <a:r>
              <a:rPr lang="en-US" dirty="0" smtClean="0"/>
              <a:t>  of 24 </a:t>
            </a:r>
            <a:r>
              <a:rPr lang="en-US" dirty="0" err="1" smtClean="0"/>
              <a:t>crore</a:t>
            </a:r>
            <a:r>
              <a:rPr lang="en-US" dirty="0" smtClean="0"/>
              <a:t> Gayatri mantra </a:t>
            </a:r>
            <a:r>
              <a:rPr lang="en-US" dirty="0" err="1" smtClean="0"/>
              <a:t>jap</a:t>
            </a:r>
            <a:r>
              <a:rPr lang="en-US" dirty="0" smtClean="0"/>
              <a:t> performed collectively by 24 </a:t>
            </a:r>
            <a:r>
              <a:rPr lang="en-US" dirty="0" err="1" smtClean="0"/>
              <a:t>lacs</a:t>
            </a:r>
            <a:r>
              <a:rPr lang="en-US" dirty="0" smtClean="0"/>
              <a:t> </a:t>
            </a:r>
            <a:r>
              <a:rPr lang="en-US" i="1" dirty="0" err="1" smtClean="0"/>
              <a:t>parijans</a:t>
            </a:r>
            <a:r>
              <a:rPr lang="en-US" i="1" dirty="0" smtClean="0"/>
              <a:t> </a:t>
            </a:r>
            <a:r>
              <a:rPr lang="en-US" dirty="0" smtClean="0"/>
              <a:t>of the Gayatri </a:t>
            </a:r>
            <a:r>
              <a:rPr lang="en-US" dirty="0" err="1" smtClean="0"/>
              <a:t>Pariwar</a:t>
            </a:r>
            <a:r>
              <a:rPr lang="en-US" dirty="0" smtClean="0"/>
              <a:t>. </a:t>
            </a:r>
          </a:p>
          <a:p>
            <a:r>
              <a:rPr lang="en-US" dirty="0" smtClean="0"/>
              <a:t>The number of participants gradually increased significantly and so the cycles of </a:t>
            </a:r>
            <a:r>
              <a:rPr lang="en-US" i="1" dirty="0" err="1" smtClean="0"/>
              <a:t>japas</a:t>
            </a:r>
            <a:r>
              <a:rPr lang="en-US" i="1" dirty="0" smtClean="0"/>
              <a:t> </a:t>
            </a:r>
            <a:r>
              <a:rPr lang="en-US" dirty="0" smtClean="0"/>
              <a:t>reached the magnificent 120 </a:t>
            </a:r>
            <a:r>
              <a:rPr lang="en-US" dirty="0" err="1" smtClean="0"/>
              <a:t>crores</a:t>
            </a:r>
            <a:r>
              <a:rPr lang="en-US" dirty="0" smtClean="0"/>
              <a:t> per day. </a:t>
            </a:r>
          </a:p>
          <a:p>
            <a:r>
              <a:rPr lang="en-US" dirty="0" smtClean="0"/>
              <a:t>The number of </a:t>
            </a:r>
            <a:r>
              <a:rPr lang="en-US" i="1" dirty="0" err="1" smtClean="0"/>
              <a:t>yagyas</a:t>
            </a:r>
            <a:r>
              <a:rPr lang="en-US" i="1" dirty="0" smtClean="0"/>
              <a:t> </a:t>
            </a:r>
            <a:r>
              <a:rPr lang="en-US" dirty="0" smtClean="0"/>
              <a:t>was also augmented in the same proportion, reaching in almost every village and every town and city in India and increasing number of places abroad. </a:t>
            </a:r>
          </a:p>
          <a:p>
            <a:r>
              <a:rPr lang="en-US" dirty="0" smtClean="0"/>
              <a:t>This remarks a rare endeavor of active participation of the awakened souls in God’s project of purification and righteous orientation of the subliminal flow…. </a:t>
            </a:r>
          </a:p>
          <a:p>
            <a:r>
              <a:rPr lang="en-US" dirty="0" smtClean="0"/>
              <a:t>This reminds us of the epoch-making co-operation of the monkeys and beers,  the </a:t>
            </a:r>
            <a:r>
              <a:rPr lang="en-US" i="1" dirty="0" err="1" smtClean="0"/>
              <a:t>gwal</a:t>
            </a:r>
            <a:r>
              <a:rPr lang="en-US" dirty="0" err="1" smtClean="0"/>
              <a:t>-</a:t>
            </a:r>
            <a:r>
              <a:rPr lang="en-US" i="1" dirty="0" err="1" smtClean="0"/>
              <a:t>gopis</a:t>
            </a:r>
            <a:r>
              <a:rPr lang="en-US" dirty="0" smtClean="0"/>
              <a:t>, and the </a:t>
            </a:r>
            <a:r>
              <a:rPr lang="en-US" i="1" dirty="0" err="1" smtClean="0"/>
              <a:t>bhikshubhiksunis</a:t>
            </a:r>
            <a:r>
              <a:rPr lang="en-US" i="1" dirty="0" smtClean="0"/>
              <a:t> </a:t>
            </a:r>
            <a:r>
              <a:rPr lang="en-US" dirty="0" smtClean="0"/>
              <a:t>with the divine incarnations of </a:t>
            </a:r>
            <a:r>
              <a:rPr lang="en-US" dirty="0" err="1" smtClean="0"/>
              <a:t>Shri</a:t>
            </a:r>
            <a:r>
              <a:rPr lang="en-US" dirty="0" smtClean="0"/>
              <a:t> Ram, Krishna and </a:t>
            </a:r>
            <a:r>
              <a:rPr lang="en-US" dirty="0" err="1" smtClean="0"/>
              <a:t>Gautam</a:t>
            </a:r>
            <a:r>
              <a:rPr lang="en-US" dirty="0" smtClean="0"/>
              <a:t> Buddha in different ages.</a:t>
            </a:r>
          </a:p>
          <a:p>
            <a:endParaRPr lang="en-US" dirty="0"/>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0"/>
            <a:ext cx="6324600" cy="4154984"/>
          </a:xfrm>
          <a:prstGeom prst="rect">
            <a:avLst/>
          </a:prstGeom>
        </p:spPr>
        <p:txBody>
          <a:bodyPr wrap="square">
            <a:spAutoFit/>
          </a:bodyPr>
          <a:lstStyle/>
          <a:p>
            <a:r>
              <a:rPr lang="en-US" sz="2400" dirty="0" smtClean="0">
                <a:solidFill>
                  <a:srgbClr val="7030A0"/>
                </a:solidFill>
              </a:rPr>
              <a:t>10. Gayatri  is the Yug sadhana</a:t>
            </a:r>
          </a:p>
          <a:p>
            <a:endParaRPr lang="en-US" sz="2400" dirty="0" smtClean="0">
              <a:solidFill>
                <a:srgbClr val="C00000"/>
              </a:solidFill>
            </a:endParaRPr>
          </a:p>
          <a:p>
            <a:r>
              <a:rPr lang="en-US" dirty="0" smtClean="0"/>
              <a:t>As the </a:t>
            </a:r>
            <a:r>
              <a:rPr lang="en-US" i="1" dirty="0" smtClean="0"/>
              <a:t>yug </a:t>
            </a:r>
            <a:r>
              <a:rPr lang="en-US" i="1" dirty="0" err="1" smtClean="0"/>
              <a:t>sandhi</a:t>
            </a:r>
            <a:r>
              <a:rPr lang="en-US" i="1" dirty="0" smtClean="0"/>
              <a:t> </a:t>
            </a:r>
            <a:r>
              <a:rPr lang="en-US" dirty="0" smtClean="0"/>
              <a:t>period succeeded, Acharyji laid greater thrust on collective sadhanas  and named the associated spiritual endeavors as “Yug Sadhana” to signify their relevance in meeting the call of the time. </a:t>
            </a:r>
          </a:p>
          <a:p>
            <a:endParaRPr lang="en-US" dirty="0" smtClean="0"/>
          </a:p>
          <a:p>
            <a:r>
              <a:rPr lang="en-US" dirty="0" smtClean="0"/>
              <a:t>By the end of the Kalpa Sadhana Satra in 1984, Shantikunj had also practically become a “Krantikunj” – a centre for revolutionary changes and reconstruction. </a:t>
            </a:r>
          </a:p>
          <a:p>
            <a:endParaRPr lang="en-US" dirty="0" smtClean="0"/>
          </a:p>
          <a:p>
            <a:r>
              <a:rPr lang="en-US" dirty="0" smtClean="0"/>
              <a:t>The ‘volcano’ of spiritual energy erupted by it’s Vichar Kranti </a:t>
            </a:r>
            <a:r>
              <a:rPr lang="en-US" dirty="0" err="1" smtClean="0"/>
              <a:t>Abhiyan</a:t>
            </a:r>
            <a:r>
              <a:rPr lang="en-US" dirty="0" smtClean="0"/>
              <a:t> then begun expanding to the whole world.</a:t>
            </a:r>
          </a:p>
          <a:p>
            <a:r>
              <a:rPr lang="en-US" dirty="0" smtClean="0"/>
              <a:t> </a:t>
            </a:r>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772400" cy="3693319"/>
          </a:xfrm>
          <a:prstGeom prst="rect">
            <a:avLst/>
          </a:prstGeom>
          <a:noFill/>
        </p:spPr>
        <p:txBody>
          <a:bodyPr wrap="square" rtlCol="0">
            <a:spAutoFit/>
          </a:bodyPr>
          <a:lstStyle/>
          <a:p>
            <a:r>
              <a:rPr lang="en-US" sz="3600" dirty="0" smtClean="0">
                <a:solidFill>
                  <a:srgbClr val="CC3399"/>
                </a:solidFill>
              </a:rPr>
              <a:t>Referances..</a:t>
            </a:r>
          </a:p>
          <a:p>
            <a:endParaRPr lang="en-US" dirty="0" smtClean="0"/>
          </a:p>
          <a:p>
            <a:r>
              <a:rPr lang="en-US" dirty="0" smtClean="0">
                <a:solidFill>
                  <a:srgbClr val="0000CC"/>
                </a:solidFill>
              </a:rPr>
              <a:t>Gayatri Mahavigyan……. By Pt.Shriram Sharma Acharya</a:t>
            </a:r>
          </a:p>
          <a:p>
            <a:r>
              <a:rPr lang="en-US" dirty="0" smtClean="0">
                <a:solidFill>
                  <a:srgbClr val="0000CC"/>
                </a:solidFill>
              </a:rPr>
              <a:t>Super Science Of Gayatri….. By </a:t>
            </a:r>
            <a:r>
              <a:rPr lang="en-US" dirty="0" err="1" smtClean="0">
                <a:solidFill>
                  <a:srgbClr val="0000CC"/>
                </a:solidFill>
              </a:rPr>
              <a:t>Pt.Shriram</a:t>
            </a:r>
            <a:r>
              <a:rPr lang="en-US" dirty="0" smtClean="0">
                <a:solidFill>
                  <a:srgbClr val="0000CC"/>
                </a:solidFill>
              </a:rPr>
              <a:t> Sharma </a:t>
            </a:r>
            <a:r>
              <a:rPr lang="en-US" dirty="0" err="1" smtClean="0">
                <a:solidFill>
                  <a:srgbClr val="0000CC"/>
                </a:solidFill>
              </a:rPr>
              <a:t>Acharya</a:t>
            </a:r>
            <a:endParaRPr lang="en-US" dirty="0" smtClean="0">
              <a:solidFill>
                <a:srgbClr val="0000CC"/>
              </a:solidFill>
            </a:endParaRPr>
          </a:p>
          <a:p>
            <a:r>
              <a:rPr lang="en-US" dirty="0" smtClean="0">
                <a:solidFill>
                  <a:srgbClr val="0000CC"/>
                </a:solidFill>
              </a:rPr>
              <a:t>Gayatri Sadhana Why and How?.. By </a:t>
            </a:r>
            <a:r>
              <a:rPr lang="en-US" dirty="0" err="1" smtClean="0">
                <a:solidFill>
                  <a:srgbClr val="0000CC"/>
                </a:solidFill>
              </a:rPr>
              <a:t>Pt.Shriram</a:t>
            </a:r>
            <a:r>
              <a:rPr lang="en-US" dirty="0" smtClean="0">
                <a:solidFill>
                  <a:srgbClr val="0000CC"/>
                </a:solidFill>
              </a:rPr>
              <a:t> Sharma </a:t>
            </a:r>
            <a:r>
              <a:rPr lang="en-US" dirty="0" err="1" smtClean="0">
                <a:solidFill>
                  <a:srgbClr val="0000CC"/>
                </a:solidFill>
              </a:rPr>
              <a:t>Acharya</a:t>
            </a:r>
            <a:endParaRPr lang="en-US" dirty="0" smtClean="0">
              <a:solidFill>
                <a:srgbClr val="0000CC"/>
              </a:solidFill>
            </a:endParaRPr>
          </a:p>
          <a:p>
            <a:r>
              <a:rPr lang="en-US" dirty="0" smtClean="0">
                <a:solidFill>
                  <a:srgbClr val="0000CC"/>
                </a:solidFill>
              </a:rPr>
              <a:t>Mahapurascharana – Unique Spiritual Experiment on Collective Consciousness</a:t>
            </a:r>
          </a:p>
          <a:p>
            <a:r>
              <a:rPr lang="en-US" dirty="0" smtClean="0">
                <a:solidFill>
                  <a:srgbClr val="0000CC"/>
                </a:solidFill>
              </a:rPr>
              <a:t>         By Rev.Dr.Pranav Pandya  </a:t>
            </a:r>
          </a:p>
          <a:p>
            <a:r>
              <a:rPr lang="en-US" dirty="0" smtClean="0">
                <a:solidFill>
                  <a:srgbClr val="0000CC"/>
                </a:solidFill>
              </a:rPr>
              <a:t>http://literature.awgp.org/englishbook</a:t>
            </a:r>
          </a:p>
          <a:p>
            <a:endParaRPr lang="en-US" dirty="0" smtClean="0">
              <a:solidFill>
                <a:srgbClr val="0000CC"/>
              </a:solidFill>
            </a:endParaRPr>
          </a:p>
          <a:p>
            <a:r>
              <a:rPr lang="en-US" dirty="0" smtClean="0">
                <a:solidFill>
                  <a:srgbClr val="0000CC"/>
                </a:solidFill>
              </a:rPr>
              <a:t>Kamdhenu Gayatri .. Video lecture by Dr.Pranav Pandya</a:t>
            </a:r>
          </a:p>
          <a:p>
            <a:r>
              <a:rPr lang="en-US" dirty="0" smtClean="0">
                <a:solidFill>
                  <a:srgbClr val="0000CC"/>
                </a:solidFill>
              </a:rPr>
              <a:t>http://video.google.com/videoplay?docid=2490695550346930914</a:t>
            </a:r>
          </a:p>
          <a:p>
            <a:endParaRPr lang="en-US" dirty="0"/>
          </a:p>
        </p:txBody>
      </p:sp>
      <p:pic>
        <p:nvPicPr>
          <p:cNvPr id="3" name="Picture 10" descr="5699 copy.png"/>
          <p:cNvPicPr>
            <a:picLocks noChangeAspect="1"/>
          </p:cNvPicPr>
          <p:nvPr/>
        </p:nvPicPr>
        <p:blipFill>
          <a:blip r:embed="rId2" cstate="print"/>
          <a:srcRect/>
          <a:stretch>
            <a:fillRect/>
          </a:stretch>
        </p:blipFill>
        <p:spPr bwMode="auto">
          <a:xfrm>
            <a:off x="7239000" y="4953000"/>
            <a:ext cx="1682750" cy="1646238"/>
          </a:xfrm>
          <a:prstGeom prst="rect">
            <a:avLst/>
          </a:prstGeom>
          <a:noFill/>
          <a:ln w="9525">
            <a:noFill/>
            <a:miter lim="800000"/>
            <a:headEnd/>
            <a:tailEnd/>
          </a:ln>
        </p:spPr>
      </p:pic>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shal.gif"/>
          <p:cNvPicPr>
            <a:picLocks noChangeAspect="1"/>
          </p:cNvPicPr>
          <p:nvPr/>
        </p:nvPicPr>
        <p:blipFill>
          <a:blip r:embed="rId2" cstate="print"/>
          <a:stretch>
            <a:fillRect/>
          </a:stretch>
        </p:blipFill>
        <p:spPr>
          <a:xfrm>
            <a:off x="2362200" y="228600"/>
            <a:ext cx="3810000" cy="4953000"/>
          </a:xfrm>
          <a:prstGeom prst="rect">
            <a:avLst/>
          </a:prstGeom>
        </p:spPr>
      </p:pic>
      <p:sp>
        <p:nvSpPr>
          <p:cNvPr id="10" name="TextBox 9"/>
          <p:cNvSpPr txBox="1"/>
          <p:nvPr/>
        </p:nvSpPr>
        <p:spPr>
          <a:xfrm>
            <a:off x="3352800" y="5410200"/>
            <a:ext cx="2362200" cy="584775"/>
          </a:xfrm>
          <a:prstGeom prst="rect">
            <a:avLst/>
          </a:prstGeom>
          <a:noFill/>
        </p:spPr>
        <p:txBody>
          <a:bodyPr wrap="square" rtlCol="0">
            <a:spAutoFit/>
          </a:bodyPr>
          <a:lstStyle/>
          <a:p>
            <a:r>
              <a:rPr lang="en-US" sz="3200" b="1" dirty="0" smtClean="0">
                <a:solidFill>
                  <a:srgbClr val="0000CC"/>
                </a:solidFill>
              </a:rPr>
              <a:t>Thank you!</a:t>
            </a:r>
            <a:endParaRPr lang="en-US" sz="3200" b="1" dirty="0">
              <a:solidFill>
                <a:srgbClr val="0000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76400" y="2209800"/>
            <a:ext cx="5867400" cy="6096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2000" b="1" dirty="0" smtClean="0">
                <a:solidFill>
                  <a:srgbClr val="FF0000"/>
                </a:solidFill>
              </a:rPr>
              <a:t>Greatest Mantra on the Earth</a:t>
            </a:r>
          </a:p>
        </p:txBody>
      </p:sp>
      <p:sp>
        <p:nvSpPr>
          <p:cNvPr id="6" name="Rounded Rectangle 5"/>
          <p:cNvSpPr/>
          <p:nvPr/>
        </p:nvSpPr>
        <p:spPr>
          <a:xfrm>
            <a:off x="1676400" y="2895600"/>
            <a:ext cx="5943600" cy="6096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2000" b="1" dirty="0" err="1" smtClean="0">
                <a:solidFill>
                  <a:schemeClr val="bg1"/>
                </a:solidFill>
              </a:rPr>
              <a:t>Kamdhenu</a:t>
            </a:r>
            <a:r>
              <a:rPr lang="en-US" sz="2000" b="1" dirty="0" smtClean="0">
                <a:solidFill>
                  <a:schemeClr val="bg1"/>
                </a:solidFill>
              </a:rPr>
              <a:t>, Kalpa-vriksha, Amrit, Paras</a:t>
            </a:r>
          </a:p>
        </p:txBody>
      </p:sp>
      <p:sp>
        <p:nvSpPr>
          <p:cNvPr id="8" name="Rounded Rectangle 7"/>
          <p:cNvSpPr/>
          <p:nvPr/>
        </p:nvSpPr>
        <p:spPr>
          <a:xfrm>
            <a:off x="1600200" y="3581400"/>
            <a:ext cx="6019800" cy="6096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2000" b="1" dirty="0" smtClean="0">
                <a:solidFill>
                  <a:srgbClr val="0000CC"/>
                </a:solidFill>
              </a:rPr>
              <a:t>Only mantra – made by God (Lord Brahma)</a:t>
            </a:r>
          </a:p>
        </p:txBody>
      </p:sp>
      <p:sp>
        <p:nvSpPr>
          <p:cNvPr id="9" name="Rounded Rectangle 8"/>
          <p:cNvSpPr/>
          <p:nvPr/>
        </p:nvSpPr>
        <p:spPr>
          <a:xfrm>
            <a:off x="1066800" y="4953000"/>
            <a:ext cx="7315200" cy="609600"/>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2000" b="1" dirty="0" smtClean="0">
                <a:solidFill>
                  <a:schemeClr val="bg1"/>
                </a:solidFill>
              </a:rPr>
              <a:t>A combination of 24 syllables, that generates unusual powers</a:t>
            </a:r>
          </a:p>
        </p:txBody>
      </p:sp>
      <p:sp>
        <p:nvSpPr>
          <p:cNvPr id="10" name="Rounded Rectangle 9"/>
          <p:cNvSpPr/>
          <p:nvPr/>
        </p:nvSpPr>
        <p:spPr>
          <a:xfrm>
            <a:off x="1600200" y="4267200"/>
            <a:ext cx="6096000" cy="6096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2000" b="1" dirty="0" smtClean="0">
                <a:solidFill>
                  <a:schemeClr val="bg1"/>
                </a:solidFill>
              </a:rPr>
              <a:t>A prayer for sudbuddhi – Righteous wisdom</a:t>
            </a:r>
          </a:p>
        </p:txBody>
      </p:sp>
      <p:sp>
        <p:nvSpPr>
          <p:cNvPr id="11" name="Rounded Rectangle 10"/>
          <p:cNvSpPr/>
          <p:nvPr/>
        </p:nvSpPr>
        <p:spPr>
          <a:xfrm>
            <a:off x="457200" y="5638800"/>
            <a:ext cx="8001000" cy="914400"/>
          </a:xfrm>
          <a:prstGeom prst="round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2000" b="1" dirty="0" smtClean="0">
                <a:solidFill>
                  <a:schemeClr val="bg1"/>
                </a:solidFill>
              </a:rPr>
              <a:t>Gayatri mantra uses no god’s name and is therefore a universal mantra and can be fitted into any religion</a:t>
            </a:r>
          </a:p>
        </p:txBody>
      </p:sp>
      <p:sp>
        <p:nvSpPr>
          <p:cNvPr id="13" name="Rectangle 12"/>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600200" y="914400"/>
            <a:ext cx="58674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None/>
            </a:pPr>
            <a:r>
              <a:rPr lang="en-US" sz="4000" b="1" dirty="0" smtClean="0">
                <a:solidFill>
                  <a:schemeClr val="bg1"/>
                </a:solidFill>
              </a:rPr>
              <a:t>Gayatri Mantra?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sz="3600" b="1" dirty="0" smtClean="0">
                <a:solidFill>
                  <a:schemeClr val="bg1"/>
                </a:solidFill>
              </a:rPr>
              <a:t>Evolution of Gayatri Mantra</a:t>
            </a:r>
            <a:endParaRPr lang="en-US" sz="3600" b="1" dirty="0">
              <a:solidFill>
                <a:schemeClr val="bg1"/>
              </a:solidFill>
            </a:endParaRPr>
          </a:p>
        </p:txBody>
      </p:sp>
      <p:sp>
        <p:nvSpPr>
          <p:cNvPr id="5" name="TextBox 4"/>
          <p:cNvSpPr txBox="1"/>
          <p:nvPr/>
        </p:nvSpPr>
        <p:spPr>
          <a:xfrm>
            <a:off x="381000" y="762000"/>
            <a:ext cx="8382000" cy="369332"/>
          </a:xfrm>
          <a:prstGeom prst="rect">
            <a:avLst/>
          </a:prstGeom>
          <a:noFill/>
        </p:spPr>
        <p:txBody>
          <a:bodyPr wrap="square" rtlCol="0">
            <a:spAutoFit/>
          </a:bodyPr>
          <a:lstStyle/>
          <a:p>
            <a:pPr algn="ctr"/>
            <a:r>
              <a:rPr lang="en-US" dirty="0" smtClean="0"/>
              <a:t>Lord Vishnu wanted to manifest Himself in multiple forms (</a:t>
            </a:r>
            <a:r>
              <a:rPr lang="en-US" dirty="0"/>
              <a:t>Ekoham bahusyami </a:t>
            </a:r>
            <a:r>
              <a:rPr lang="en-US" dirty="0" smtClean="0"/>
              <a:t>)</a:t>
            </a:r>
            <a:endParaRPr lang="en-US" dirty="0"/>
          </a:p>
        </p:txBody>
      </p:sp>
      <p:sp>
        <p:nvSpPr>
          <p:cNvPr id="6" name="Down Arrow 5"/>
          <p:cNvSpPr/>
          <p:nvPr/>
        </p:nvSpPr>
        <p:spPr>
          <a:xfrm>
            <a:off x="4419600" y="1143000"/>
            <a:ext cx="457200" cy="533400"/>
          </a:xfrm>
          <a:prstGeom prst="down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21" name="Rectangle 1"/>
          <p:cNvSpPr>
            <a:spLocks noChangeArrowheads="1"/>
          </p:cNvSpPr>
          <p:nvPr/>
        </p:nvSpPr>
        <p:spPr bwMode="auto">
          <a:xfrm>
            <a:off x="0" y="160020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en-US" dirty="0"/>
              <a:t>Lotus appeared from His naval and </a:t>
            </a:r>
            <a:r>
              <a:rPr lang="en-US" dirty="0" smtClean="0"/>
              <a:t>He </a:t>
            </a:r>
            <a:r>
              <a:rPr lang="en-US" dirty="0"/>
              <a:t>created Lord Brahma and gave him a job to create a universe where </a:t>
            </a:r>
            <a:r>
              <a:rPr lang="en-US" dirty="0" smtClean="0"/>
              <a:t>He can manifest in many different forms.</a:t>
            </a:r>
            <a:endParaRPr lang="en-US" dirty="0"/>
          </a:p>
        </p:txBody>
      </p:sp>
      <p:sp>
        <p:nvSpPr>
          <p:cNvPr id="9" name="Down Arrow 8"/>
          <p:cNvSpPr/>
          <p:nvPr/>
        </p:nvSpPr>
        <p:spPr>
          <a:xfrm>
            <a:off x="4419600" y="2286000"/>
            <a:ext cx="457200" cy="533400"/>
          </a:xfrm>
          <a:prstGeom prst="down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33400" y="2743200"/>
            <a:ext cx="8153400" cy="1200329"/>
          </a:xfrm>
          <a:prstGeom prst="rect">
            <a:avLst/>
          </a:prstGeom>
          <a:noFill/>
        </p:spPr>
        <p:txBody>
          <a:bodyPr wrap="square" rtlCol="0">
            <a:spAutoFit/>
          </a:bodyPr>
          <a:lstStyle/>
          <a:p>
            <a:pPr algn="ctr"/>
            <a:r>
              <a:rPr lang="en-US" dirty="0"/>
              <a:t>Lord Brahma created 5 essential elements (earth, sky, water, air, fire). The atoms of which combined with one another and formed physical </a:t>
            </a:r>
            <a:r>
              <a:rPr lang="en-US" dirty="0" smtClean="0"/>
              <a:t>bodies. The energy He used to  create Nature (Prakriti)  is called, –</a:t>
            </a:r>
            <a:r>
              <a:rPr lang="en-US" b="1" i="1" dirty="0" smtClean="0">
                <a:solidFill>
                  <a:srgbClr val="0000CC"/>
                </a:solidFill>
              </a:rPr>
              <a:t>Savitri.</a:t>
            </a:r>
            <a:endParaRPr lang="en-US" b="1" i="1" dirty="0">
              <a:solidFill>
                <a:srgbClr val="0000CC"/>
              </a:solidFill>
            </a:endParaRPr>
          </a:p>
          <a:p>
            <a:endParaRPr lang="en-US" dirty="0"/>
          </a:p>
        </p:txBody>
      </p:sp>
      <p:sp>
        <p:nvSpPr>
          <p:cNvPr id="11" name="Down Arrow 10"/>
          <p:cNvSpPr/>
          <p:nvPr/>
        </p:nvSpPr>
        <p:spPr>
          <a:xfrm>
            <a:off x="4419600" y="3657600"/>
            <a:ext cx="457200" cy="533400"/>
          </a:xfrm>
          <a:prstGeom prst="down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33400" y="4191000"/>
            <a:ext cx="8229600" cy="923330"/>
          </a:xfrm>
          <a:prstGeom prst="rect">
            <a:avLst/>
          </a:prstGeom>
          <a:noFill/>
        </p:spPr>
        <p:txBody>
          <a:bodyPr wrap="square" rtlCol="0">
            <a:spAutoFit/>
          </a:bodyPr>
          <a:lstStyle/>
          <a:p>
            <a:pPr algn="ctr"/>
            <a:r>
              <a:rPr lang="en-US" dirty="0"/>
              <a:t>Lord Brahma then made them alive by putting Life Force (Pran-Fraction of God) in each of </a:t>
            </a:r>
            <a:r>
              <a:rPr lang="en-US" dirty="0" smtClean="0"/>
              <a:t>them. The energy He used to put PRAN is called - </a:t>
            </a:r>
            <a:r>
              <a:rPr lang="en-US" b="1" i="1" dirty="0" smtClean="0">
                <a:solidFill>
                  <a:srgbClr val="0000CC"/>
                </a:solidFill>
              </a:rPr>
              <a:t>Gayatri</a:t>
            </a:r>
            <a:r>
              <a:rPr lang="en-US" dirty="0" smtClean="0">
                <a:solidFill>
                  <a:srgbClr val="0000CC"/>
                </a:solidFill>
              </a:rPr>
              <a:t>.</a:t>
            </a:r>
            <a:endParaRPr lang="en-US" dirty="0">
              <a:solidFill>
                <a:srgbClr val="0000CC"/>
              </a:solidFill>
            </a:endParaRPr>
          </a:p>
          <a:p>
            <a:endParaRPr lang="en-US" dirty="0"/>
          </a:p>
        </p:txBody>
      </p:sp>
      <p:sp>
        <p:nvSpPr>
          <p:cNvPr id="13" name="Down Arrow 12"/>
          <p:cNvSpPr/>
          <p:nvPr/>
        </p:nvSpPr>
        <p:spPr>
          <a:xfrm>
            <a:off x="4419600" y="4800600"/>
            <a:ext cx="457200" cy="533400"/>
          </a:xfrm>
          <a:prstGeom prst="down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8200" y="5380672"/>
            <a:ext cx="7620000" cy="1477328"/>
          </a:xfrm>
          <a:prstGeom prst="rect">
            <a:avLst/>
          </a:prstGeom>
          <a:noFill/>
        </p:spPr>
        <p:txBody>
          <a:bodyPr wrap="square" rtlCol="0">
            <a:spAutoFit/>
          </a:bodyPr>
          <a:lstStyle/>
          <a:p>
            <a:pPr algn="ctr"/>
            <a:r>
              <a:rPr lang="en-US" dirty="0"/>
              <a:t>Lord Brahma </a:t>
            </a:r>
            <a:r>
              <a:rPr lang="en-US" dirty="0" smtClean="0"/>
              <a:t>created a </a:t>
            </a:r>
            <a:r>
              <a:rPr lang="en-US" dirty="0"/>
              <a:t>24 syllable Mantra (the great Gayatri Mantra) </a:t>
            </a:r>
            <a:r>
              <a:rPr lang="en-US" dirty="0" smtClean="0"/>
              <a:t>as a </a:t>
            </a:r>
            <a:r>
              <a:rPr lang="en-US" dirty="0"/>
              <a:t>guide for how to live life; Our politics, economics, health, Dharma, desires etc.                </a:t>
            </a:r>
            <a:r>
              <a:rPr lang="en-US" b="1" i="1" dirty="0">
                <a:solidFill>
                  <a:srgbClr val="0000CC"/>
                </a:solidFill>
              </a:rPr>
              <a:t>||Om bhur bhuvah swah tat </a:t>
            </a:r>
            <a:r>
              <a:rPr lang="en-US" b="1" i="1" dirty="0" err="1">
                <a:solidFill>
                  <a:srgbClr val="0000CC"/>
                </a:solidFill>
              </a:rPr>
              <a:t>savitur</a:t>
            </a:r>
            <a:r>
              <a:rPr lang="en-US" b="1" i="1" dirty="0">
                <a:solidFill>
                  <a:srgbClr val="0000CC"/>
                </a:solidFill>
              </a:rPr>
              <a:t> </a:t>
            </a:r>
            <a:r>
              <a:rPr lang="en-US" b="1" i="1" dirty="0" err="1">
                <a:solidFill>
                  <a:srgbClr val="0000CC"/>
                </a:solidFill>
              </a:rPr>
              <a:t>varenyam</a:t>
            </a:r>
            <a:r>
              <a:rPr lang="en-US" b="1" i="1" dirty="0">
                <a:solidFill>
                  <a:srgbClr val="0000CC"/>
                </a:solidFill>
              </a:rPr>
              <a:t> bhargo </a:t>
            </a:r>
            <a:r>
              <a:rPr lang="en-US" b="1" i="1" dirty="0" err="1">
                <a:solidFill>
                  <a:srgbClr val="0000CC"/>
                </a:solidFill>
              </a:rPr>
              <a:t>devasya</a:t>
            </a:r>
            <a:r>
              <a:rPr lang="en-US" b="1" i="1" dirty="0">
                <a:solidFill>
                  <a:srgbClr val="0000CC"/>
                </a:solidFill>
              </a:rPr>
              <a:t> </a:t>
            </a:r>
            <a:r>
              <a:rPr lang="en-US" b="1" i="1" dirty="0" err="1">
                <a:solidFill>
                  <a:srgbClr val="0000CC"/>
                </a:solidFill>
              </a:rPr>
              <a:t>dheemahi</a:t>
            </a:r>
            <a:r>
              <a:rPr lang="en-US" b="1" i="1" dirty="0">
                <a:solidFill>
                  <a:srgbClr val="0000CC"/>
                </a:solidFill>
              </a:rPr>
              <a:t> dhiyo </a:t>
            </a:r>
            <a:r>
              <a:rPr lang="en-US" b="1" i="1" dirty="0" smtClean="0">
                <a:solidFill>
                  <a:srgbClr val="0000CC"/>
                </a:solidFill>
              </a:rPr>
              <a:t>yonah </a:t>
            </a:r>
            <a:r>
              <a:rPr lang="en-US" b="1" i="1" dirty="0">
                <a:solidFill>
                  <a:srgbClr val="0000CC"/>
                </a:solidFill>
              </a:rPr>
              <a:t>prachodayat ||</a:t>
            </a:r>
          </a:p>
          <a:p>
            <a:endParaRPr lang="en-US" dirty="0"/>
          </a:p>
        </p:txBody>
      </p:sp>
      <p:sp>
        <p:nvSpPr>
          <p:cNvPr id="15" name="Rectangle 14"/>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5121"/>
                                        </p:tgtEl>
                                        <p:attrNameLst>
                                          <p:attrName>style.visibility</p:attrName>
                                        </p:attrNameLst>
                                      </p:cBhvr>
                                      <p:to>
                                        <p:strVal val="visible"/>
                                      </p:to>
                                    </p:set>
                                    <p:animEffect transition="in" filter="wipe(down)">
                                      <p:cBhvr>
                                        <p:cTn id="50" dur="580">
                                          <p:stCondLst>
                                            <p:cond delay="0"/>
                                          </p:stCondLst>
                                        </p:cTn>
                                        <p:tgtEl>
                                          <p:spTgt spid="5121"/>
                                        </p:tgtEl>
                                      </p:cBhvr>
                                    </p:animEffect>
                                    <p:anim calcmode="lin" valueType="num">
                                      <p:cBhvr>
                                        <p:cTn id="51" dur="1822" tmFilter="0,0; 0.14,0.36; 0.43,0.73; 0.71,0.91; 1.0,1.0">
                                          <p:stCondLst>
                                            <p:cond delay="0"/>
                                          </p:stCondLst>
                                        </p:cTn>
                                        <p:tgtEl>
                                          <p:spTgt spid="512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512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512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512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5121"/>
                                        </p:tgtEl>
                                        <p:attrNameLst>
                                          <p:attrName>ppt_y</p:attrName>
                                        </p:attrNameLst>
                                      </p:cBhvr>
                                      <p:tavLst>
                                        <p:tav tm="0" fmla="#ppt_y-sin(pi*$)/81">
                                          <p:val>
                                            <p:fltVal val="0"/>
                                          </p:val>
                                        </p:tav>
                                        <p:tav tm="100000">
                                          <p:val>
                                            <p:fltVal val="1"/>
                                          </p:val>
                                        </p:tav>
                                      </p:tavLst>
                                    </p:anim>
                                    <p:animScale>
                                      <p:cBhvr>
                                        <p:cTn id="56" dur="26">
                                          <p:stCondLst>
                                            <p:cond delay="650"/>
                                          </p:stCondLst>
                                        </p:cTn>
                                        <p:tgtEl>
                                          <p:spTgt spid="5121"/>
                                        </p:tgtEl>
                                      </p:cBhvr>
                                      <p:to x="100000" y="60000"/>
                                    </p:animScale>
                                    <p:animScale>
                                      <p:cBhvr>
                                        <p:cTn id="57" dur="166" decel="50000">
                                          <p:stCondLst>
                                            <p:cond delay="676"/>
                                          </p:stCondLst>
                                        </p:cTn>
                                        <p:tgtEl>
                                          <p:spTgt spid="5121"/>
                                        </p:tgtEl>
                                      </p:cBhvr>
                                      <p:to x="100000" y="100000"/>
                                    </p:animScale>
                                    <p:animScale>
                                      <p:cBhvr>
                                        <p:cTn id="58" dur="26">
                                          <p:stCondLst>
                                            <p:cond delay="1312"/>
                                          </p:stCondLst>
                                        </p:cTn>
                                        <p:tgtEl>
                                          <p:spTgt spid="5121"/>
                                        </p:tgtEl>
                                      </p:cBhvr>
                                      <p:to x="100000" y="80000"/>
                                    </p:animScale>
                                    <p:animScale>
                                      <p:cBhvr>
                                        <p:cTn id="59" dur="166" decel="50000">
                                          <p:stCondLst>
                                            <p:cond delay="1338"/>
                                          </p:stCondLst>
                                        </p:cTn>
                                        <p:tgtEl>
                                          <p:spTgt spid="5121"/>
                                        </p:tgtEl>
                                      </p:cBhvr>
                                      <p:to x="100000" y="100000"/>
                                    </p:animScale>
                                    <p:animScale>
                                      <p:cBhvr>
                                        <p:cTn id="60" dur="26">
                                          <p:stCondLst>
                                            <p:cond delay="1642"/>
                                          </p:stCondLst>
                                        </p:cTn>
                                        <p:tgtEl>
                                          <p:spTgt spid="5121"/>
                                        </p:tgtEl>
                                      </p:cBhvr>
                                      <p:to x="100000" y="90000"/>
                                    </p:animScale>
                                    <p:animScale>
                                      <p:cBhvr>
                                        <p:cTn id="61" dur="166" decel="50000">
                                          <p:stCondLst>
                                            <p:cond delay="1668"/>
                                          </p:stCondLst>
                                        </p:cTn>
                                        <p:tgtEl>
                                          <p:spTgt spid="5121"/>
                                        </p:tgtEl>
                                      </p:cBhvr>
                                      <p:to x="100000" y="100000"/>
                                    </p:animScale>
                                    <p:animScale>
                                      <p:cBhvr>
                                        <p:cTn id="62" dur="26">
                                          <p:stCondLst>
                                            <p:cond delay="1808"/>
                                          </p:stCondLst>
                                        </p:cTn>
                                        <p:tgtEl>
                                          <p:spTgt spid="5121"/>
                                        </p:tgtEl>
                                      </p:cBhvr>
                                      <p:to x="100000" y="95000"/>
                                    </p:animScale>
                                    <p:animScale>
                                      <p:cBhvr>
                                        <p:cTn id="63" dur="166" decel="50000">
                                          <p:stCondLst>
                                            <p:cond delay="1834"/>
                                          </p:stCondLst>
                                        </p:cTn>
                                        <p:tgtEl>
                                          <p:spTgt spid="5121"/>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80">
                                          <p:stCondLst>
                                            <p:cond delay="0"/>
                                          </p:stCondLst>
                                        </p:cTn>
                                        <p:tgtEl>
                                          <p:spTgt spid="10"/>
                                        </p:tgtEl>
                                      </p:cBhvr>
                                    </p:animEffect>
                                    <p:anim calcmode="lin" valueType="num">
                                      <p:cBhvr>
                                        <p:cTn id="7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1" dur="26">
                                          <p:stCondLst>
                                            <p:cond delay="650"/>
                                          </p:stCondLst>
                                        </p:cTn>
                                        <p:tgtEl>
                                          <p:spTgt spid="10"/>
                                        </p:tgtEl>
                                      </p:cBhvr>
                                      <p:to x="100000" y="60000"/>
                                    </p:animScale>
                                    <p:animScale>
                                      <p:cBhvr>
                                        <p:cTn id="82" dur="166" decel="50000">
                                          <p:stCondLst>
                                            <p:cond delay="676"/>
                                          </p:stCondLst>
                                        </p:cTn>
                                        <p:tgtEl>
                                          <p:spTgt spid="10"/>
                                        </p:tgtEl>
                                      </p:cBhvr>
                                      <p:to x="100000" y="100000"/>
                                    </p:animScale>
                                    <p:animScale>
                                      <p:cBhvr>
                                        <p:cTn id="83" dur="26">
                                          <p:stCondLst>
                                            <p:cond delay="1312"/>
                                          </p:stCondLst>
                                        </p:cTn>
                                        <p:tgtEl>
                                          <p:spTgt spid="10"/>
                                        </p:tgtEl>
                                      </p:cBhvr>
                                      <p:to x="100000" y="80000"/>
                                    </p:animScale>
                                    <p:animScale>
                                      <p:cBhvr>
                                        <p:cTn id="84" dur="166" decel="50000">
                                          <p:stCondLst>
                                            <p:cond delay="1338"/>
                                          </p:stCondLst>
                                        </p:cTn>
                                        <p:tgtEl>
                                          <p:spTgt spid="10"/>
                                        </p:tgtEl>
                                      </p:cBhvr>
                                      <p:to x="100000" y="100000"/>
                                    </p:animScale>
                                    <p:animScale>
                                      <p:cBhvr>
                                        <p:cTn id="85" dur="26">
                                          <p:stCondLst>
                                            <p:cond delay="1642"/>
                                          </p:stCondLst>
                                        </p:cTn>
                                        <p:tgtEl>
                                          <p:spTgt spid="10"/>
                                        </p:tgtEl>
                                      </p:cBhvr>
                                      <p:to x="100000" y="90000"/>
                                    </p:animScale>
                                    <p:animScale>
                                      <p:cBhvr>
                                        <p:cTn id="86" dur="166" decel="50000">
                                          <p:stCondLst>
                                            <p:cond delay="1668"/>
                                          </p:stCondLst>
                                        </p:cTn>
                                        <p:tgtEl>
                                          <p:spTgt spid="10"/>
                                        </p:tgtEl>
                                      </p:cBhvr>
                                      <p:to x="100000" y="100000"/>
                                    </p:animScale>
                                    <p:animScale>
                                      <p:cBhvr>
                                        <p:cTn id="87" dur="26">
                                          <p:stCondLst>
                                            <p:cond delay="1808"/>
                                          </p:stCondLst>
                                        </p:cTn>
                                        <p:tgtEl>
                                          <p:spTgt spid="10"/>
                                        </p:tgtEl>
                                      </p:cBhvr>
                                      <p:to x="100000" y="95000"/>
                                    </p:animScale>
                                    <p:animScale>
                                      <p:cBhvr>
                                        <p:cTn id="88" dur="166" decel="50000">
                                          <p:stCondLst>
                                            <p:cond delay="1834"/>
                                          </p:stCondLst>
                                        </p:cTn>
                                        <p:tgtEl>
                                          <p:spTgt spid="10"/>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down)">
                                      <p:cBhvr>
                                        <p:cTn id="100" dur="580">
                                          <p:stCondLst>
                                            <p:cond delay="0"/>
                                          </p:stCondLst>
                                        </p:cTn>
                                        <p:tgtEl>
                                          <p:spTgt spid="12"/>
                                        </p:tgtEl>
                                      </p:cBhvr>
                                    </p:animEffect>
                                    <p:anim calcmode="lin" valueType="num">
                                      <p:cBhvr>
                                        <p:cTn id="10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6" dur="26">
                                          <p:stCondLst>
                                            <p:cond delay="650"/>
                                          </p:stCondLst>
                                        </p:cTn>
                                        <p:tgtEl>
                                          <p:spTgt spid="12"/>
                                        </p:tgtEl>
                                      </p:cBhvr>
                                      <p:to x="100000" y="60000"/>
                                    </p:animScale>
                                    <p:animScale>
                                      <p:cBhvr>
                                        <p:cTn id="107" dur="166" decel="50000">
                                          <p:stCondLst>
                                            <p:cond delay="676"/>
                                          </p:stCondLst>
                                        </p:cTn>
                                        <p:tgtEl>
                                          <p:spTgt spid="12"/>
                                        </p:tgtEl>
                                      </p:cBhvr>
                                      <p:to x="100000" y="100000"/>
                                    </p:animScale>
                                    <p:animScale>
                                      <p:cBhvr>
                                        <p:cTn id="108" dur="26">
                                          <p:stCondLst>
                                            <p:cond delay="1312"/>
                                          </p:stCondLst>
                                        </p:cTn>
                                        <p:tgtEl>
                                          <p:spTgt spid="12"/>
                                        </p:tgtEl>
                                      </p:cBhvr>
                                      <p:to x="100000" y="80000"/>
                                    </p:animScale>
                                    <p:animScale>
                                      <p:cBhvr>
                                        <p:cTn id="109" dur="166" decel="50000">
                                          <p:stCondLst>
                                            <p:cond delay="1338"/>
                                          </p:stCondLst>
                                        </p:cTn>
                                        <p:tgtEl>
                                          <p:spTgt spid="12"/>
                                        </p:tgtEl>
                                      </p:cBhvr>
                                      <p:to x="100000" y="100000"/>
                                    </p:animScale>
                                    <p:animScale>
                                      <p:cBhvr>
                                        <p:cTn id="110" dur="26">
                                          <p:stCondLst>
                                            <p:cond delay="1642"/>
                                          </p:stCondLst>
                                        </p:cTn>
                                        <p:tgtEl>
                                          <p:spTgt spid="12"/>
                                        </p:tgtEl>
                                      </p:cBhvr>
                                      <p:to x="100000" y="90000"/>
                                    </p:animScale>
                                    <p:animScale>
                                      <p:cBhvr>
                                        <p:cTn id="111" dur="166" decel="50000">
                                          <p:stCondLst>
                                            <p:cond delay="1668"/>
                                          </p:stCondLst>
                                        </p:cTn>
                                        <p:tgtEl>
                                          <p:spTgt spid="12"/>
                                        </p:tgtEl>
                                      </p:cBhvr>
                                      <p:to x="100000" y="100000"/>
                                    </p:animScale>
                                    <p:animScale>
                                      <p:cBhvr>
                                        <p:cTn id="112" dur="26">
                                          <p:stCondLst>
                                            <p:cond delay="1808"/>
                                          </p:stCondLst>
                                        </p:cTn>
                                        <p:tgtEl>
                                          <p:spTgt spid="12"/>
                                        </p:tgtEl>
                                      </p:cBhvr>
                                      <p:to x="100000" y="95000"/>
                                    </p:animScale>
                                    <p:animScale>
                                      <p:cBhvr>
                                        <p:cTn id="113" dur="166" decel="50000">
                                          <p:stCondLst>
                                            <p:cond delay="1834"/>
                                          </p:stCondLst>
                                        </p:cTn>
                                        <p:tgtEl>
                                          <p:spTgt spid="12"/>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47" presetClass="entr" presetSubtype="0"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1000"/>
                                        <p:tgtEl>
                                          <p:spTgt spid="13"/>
                                        </p:tgtEl>
                                      </p:cBhvr>
                                    </p:animEffect>
                                    <p:anim calcmode="lin" valueType="num">
                                      <p:cBhvr>
                                        <p:cTn id="119" dur="1000" fill="hold"/>
                                        <p:tgtEl>
                                          <p:spTgt spid="13"/>
                                        </p:tgtEl>
                                        <p:attrNameLst>
                                          <p:attrName>ppt_x</p:attrName>
                                        </p:attrNameLst>
                                      </p:cBhvr>
                                      <p:tavLst>
                                        <p:tav tm="0">
                                          <p:val>
                                            <p:strVal val="#ppt_x"/>
                                          </p:val>
                                        </p:tav>
                                        <p:tav tm="100000">
                                          <p:val>
                                            <p:strVal val="#ppt_x"/>
                                          </p:val>
                                        </p:tav>
                                      </p:tavLst>
                                    </p:anim>
                                    <p:anim calcmode="lin" valueType="num">
                                      <p:cBhvr>
                                        <p:cTn id="1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wipe(down)">
                                      <p:cBhvr>
                                        <p:cTn id="125" dur="580">
                                          <p:stCondLst>
                                            <p:cond delay="0"/>
                                          </p:stCondLst>
                                        </p:cTn>
                                        <p:tgtEl>
                                          <p:spTgt spid="14"/>
                                        </p:tgtEl>
                                      </p:cBhvr>
                                    </p:animEffect>
                                    <p:anim calcmode="lin" valueType="num">
                                      <p:cBhvr>
                                        <p:cTn id="1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1" dur="26">
                                          <p:stCondLst>
                                            <p:cond delay="650"/>
                                          </p:stCondLst>
                                        </p:cTn>
                                        <p:tgtEl>
                                          <p:spTgt spid="14"/>
                                        </p:tgtEl>
                                      </p:cBhvr>
                                      <p:to x="100000" y="60000"/>
                                    </p:animScale>
                                    <p:animScale>
                                      <p:cBhvr>
                                        <p:cTn id="132" dur="166" decel="50000">
                                          <p:stCondLst>
                                            <p:cond delay="676"/>
                                          </p:stCondLst>
                                        </p:cTn>
                                        <p:tgtEl>
                                          <p:spTgt spid="14"/>
                                        </p:tgtEl>
                                      </p:cBhvr>
                                      <p:to x="100000" y="100000"/>
                                    </p:animScale>
                                    <p:animScale>
                                      <p:cBhvr>
                                        <p:cTn id="133" dur="26">
                                          <p:stCondLst>
                                            <p:cond delay="1312"/>
                                          </p:stCondLst>
                                        </p:cTn>
                                        <p:tgtEl>
                                          <p:spTgt spid="14"/>
                                        </p:tgtEl>
                                      </p:cBhvr>
                                      <p:to x="100000" y="80000"/>
                                    </p:animScale>
                                    <p:animScale>
                                      <p:cBhvr>
                                        <p:cTn id="134" dur="166" decel="50000">
                                          <p:stCondLst>
                                            <p:cond delay="1338"/>
                                          </p:stCondLst>
                                        </p:cTn>
                                        <p:tgtEl>
                                          <p:spTgt spid="14"/>
                                        </p:tgtEl>
                                      </p:cBhvr>
                                      <p:to x="100000" y="100000"/>
                                    </p:animScale>
                                    <p:animScale>
                                      <p:cBhvr>
                                        <p:cTn id="135" dur="26">
                                          <p:stCondLst>
                                            <p:cond delay="1642"/>
                                          </p:stCondLst>
                                        </p:cTn>
                                        <p:tgtEl>
                                          <p:spTgt spid="14"/>
                                        </p:tgtEl>
                                      </p:cBhvr>
                                      <p:to x="100000" y="90000"/>
                                    </p:animScale>
                                    <p:animScale>
                                      <p:cBhvr>
                                        <p:cTn id="136" dur="166" decel="50000">
                                          <p:stCondLst>
                                            <p:cond delay="1668"/>
                                          </p:stCondLst>
                                        </p:cTn>
                                        <p:tgtEl>
                                          <p:spTgt spid="14"/>
                                        </p:tgtEl>
                                      </p:cBhvr>
                                      <p:to x="100000" y="100000"/>
                                    </p:animScale>
                                    <p:animScale>
                                      <p:cBhvr>
                                        <p:cTn id="137" dur="26">
                                          <p:stCondLst>
                                            <p:cond delay="1808"/>
                                          </p:stCondLst>
                                        </p:cTn>
                                        <p:tgtEl>
                                          <p:spTgt spid="14"/>
                                        </p:tgtEl>
                                      </p:cBhvr>
                                      <p:to x="100000" y="95000"/>
                                    </p:animScale>
                                    <p:animScale>
                                      <p:cBhvr>
                                        <p:cTn id="13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5121" grpId="0"/>
      <p:bldP spid="9" grpId="0" animBg="1"/>
      <p:bldP spid="10" grpId="0"/>
      <p:bldP spid="11" grpId="0" animBg="1"/>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09601"/>
            <a:ext cx="7543800" cy="1200329"/>
          </a:xfrm>
          <a:prstGeom prst="rect">
            <a:avLst/>
          </a:prstGeom>
          <a:noFill/>
        </p:spPr>
        <p:txBody>
          <a:bodyPr wrap="square" rtlCol="0">
            <a:spAutoFit/>
          </a:bodyPr>
          <a:lstStyle/>
          <a:p>
            <a:pPr algn="ctr"/>
            <a:r>
              <a:rPr lang="en-US" dirty="0"/>
              <a:t>People heard the meaning of each syllable of this greatest mantra in divine </a:t>
            </a:r>
            <a:r>
              <a:rPr lang="en-US" dirty="0" smtClean="0"/>
              <a:t>voices </a:t>
            </a:r>
            <a:r>
              <a:rPr lang="en-US" dirty="0"/>
              <a:t>(Shrvan – hearing). They explained it to others. Thus a lot of knowledge accumulated.</a:t>
            </a:r>
          </a:p>
          <a:p>
            <a:endParaRPr lang="en-US" dirty="0"/>
          </a:p>
        </p:txBody>
      </p:sp>
      <p:sp>
        <p:nvSpPr>
          <p:cNvPr id="6" name="Down Arrow 5"/>
          <p:cNvSpPr/>
          <p:nvPr/>
        </p:nvSpPr>
        <p:spPr>
          <a:xfrm>
            <a:off x="4419600" y="1524000"/>
            <a:ext cx="457200" cy="533400"/>
          </a:xfrm>
          <a:prstGeom prst="down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57200" y="2209800"/>
            <a:ext cx="8458200" cy="923330"/>
          </a:xfrm>
          <a:prstGeom prst="rect">
            <a:avLst/>
          </a:prstGeom>
          <a:noFill/>
        </p:spPr>
        <p:txBody>
          <a:bodyPr wrap="square" rtlCol="0">
            <a:spAutoFit/>
          </a:bodyPr>
          <a:lstStyle/>
          <a:p>
            <a:pPr algn="ctr"/>
            <a:r>
              <a:rPr lang="en-US" dirty="0" smtClean="0"/>
              <a:t>Rishi </a:t>
            </a:r>
            <a:r>
              <a:rPr lang="en-US" dirty="0"/>
              <a:t>Krishnadwaipayan Vyasa – compiled all knowledge into four classes: Rigveda(Dharma),  Samveda(Desires),  Yajurveda(Politics),  Atharvaveda(Economics) </a:t>
            </a:r>
          </a:p>
          <a:p>
            <a:endParaRPr lang="en-US" dirty="0"/>
          </a:p>
        </p:txBody>
      </p:sp>
      <p:sp>
        <p:nvSpPr>
          <p:cNvPr id="8" name="Down Arrow 7"/>
          <p:cNvSpPr/>
          <p:nvPr/>
        </p:nvSpPr>
        <p:spPr>
          <a:xfrm>
            <a:off x="4495800" y="2971800"/>
            <a:ext cx="457200" cy="533400"/>
          </a:xfrm>
          <a:prstGeom prst="down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8" name="Text Box 2"/>
          <p:cNvSpPr txBox="1">
            <a:spLocks noChangeArrowheads="1"/>
          </p:cNvSpPr>
          <p:nvPr/>
        </p:nvSpPr>
        <p:spPr bwMode="auto">
          <a:xfrm>
            <a:off x="1447800" y="3810000"/>
            <a:ext cx="2057400" cy="2590800"/>
          </a:xfrm>
          <a:prstGeom prst="rect">
            <a:avLst/>
          </a:prstGeom>
          <a:solidFill>
            <a:srgbClr val="FFFFFF"/>
          </a:solidFill>
          <a:ln w="25400">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0" i="0" u="none" strike="noStrike" cap="none" normalizeH="0" baseline="0" dirty="0" err="1" smtClean="0">
                <a:ln>
                  <a:noFill/>
                </a:ln>
                <a:solidFill>
                  <a:srgbClr val="7030A0"/>
                </a:solidFill>
                <a:effectLst/>
                <a:latin typeface="Comic Sans MS" pitchFamily="66" charset="0"/>
                <a:ea typeface="SimSun" pitchFamily="2" charset="-122"/>
                <a:cs typeface="Arial" pitchFamily="34" charset="0"/>
              </a:rPr>
              <a:t>Vedmata</a:t>
            </a:r>
            <a:r>
              <a:rPr kumimoji="0" lang="en-US" altLang="zh-CN" sz="2000" b="0" i="0" u="none" strike="noStrike" cap="none" normalizeH="0" baseline="0" dirty="0" smtClean="0">
                <a:ln>
                  <a:noFill/>
                </a:ln>
                <a:solidFill>
                  <a:srgbClr val="7030A0"/>
                </a:solidFill>
                <a:effectLst/>
                <a:latin typeface="Comic Sans MS" pitchFamily="66" charset="0"/>
                <a:ea typeface="SimSun" pitchFamily="2" charset="-122"/>
                <a:cs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0" i="0" u="none" strike="noStrike" cap="none" normalizeH="0" baseline="0" dirty="0" smtClean="0">
                <a:ln>
                  <a:noFill/>
                </a:ln>
                <a:solidFill>
                  <a:srgbClr val="7030A0"/>
                </a:solidFill>
                <a:effectLst/>
                <a:latin typeface="Comic Sans MS" pitchFamily="66" charset="0"/>
                <a:ea typeface="SimSun" pitchFamily="2" charset="-122"/>
                <a:cs typeface="Arial" pitchFamily="34" charset="0"/>
              </a:rPr>
              <a:t>Gayatri:</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Arial" pitchFamily="34" charset="0"/>
              </a:rPr>
              <a:t>Vedas were born from this greatest mantra. So Gayatri is known as Vedmata Gayatri.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Text Box 3"/>
          <p:cNvSpPr txBox="1">
            <a:spLocks noChangeArrowheads="1"/>
          </p:cNvSpPr>
          <p:nvPr/>
        </p:nvSpPr>
        <p:spPr bwMode="auto">
          <a:xfrm>
            <a:off x="6096000" y="3810000"/>
            <a:ext cx="2286000" cy="2590800"/>
          </a:xfrm>
          <a:prstGeom prst="rect">
            <a:avLst/>
          </a:prstGeom>
          <a:solidFill>
            <a:srgbClr val="FFFFFF"/>
          </a:solidFill>
          <a:ln w="254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0" i="0" u="none" strike="noStrike" cap="none" normalizeH="0" baseline="0" dirty="0" smtClean="0">
                <a:ln>
                  <a:noFill/>
                </a:ln>
                <a:solidFill>
                  <a:srgbClr val="FF3300"/>
                </a:solidFill>
                <a:effectLst/>
                <a:latin typeface="Comic Sans MS" pitchFamily="66" charset="0"/>
                <a:ea typeface="SimSun" pitchFamily="2" charset="-122"/>
                <a:cs typeface="Arial" pitchFamily="34" charset="0"/>
              </a:rPr>
              <a:t>Vishwamata Gayatri: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Arial" pitchFamily="34" charset="0"/>
              </a:rPr>
              <a:t>The whole universe was created with this super power. So Gayatri is known as Vishwamata Gayatri.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0" name="Text Box 4"/>
          <p:cNvSpPr txBox="1">
            <a:spLocks noChangeArrowheads="1"/>
          </p:cNvSpPr>
          <p:nvPr/>
        </p:nvSpPr>
        <p:spPr bwMode="auto">
          <a:xfrm>
            <a:off x="3657600" y="3810000"/>
            <a:ext cx="2219325" cy="2590800"/>
          </a:xfrm>
          <a:prstGeom prst="rect">
            <a:avLst/>
          </a:prstGeom>
          <a:solidFill>
            <a:srgbClr val="FFFFFF"/>
          </a:solidFill>
          <a:ln w="254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2000" b="0" i="0" u="none" strike="noStrike" cap="none" normalizeH="0" baseline="0" dirty="0" smtClean="0">
                <a:ln>
                  <a:noFill/>
                </a:ln>
                <a:solidFill>
                  <a:srgbClr val="00B050"/>
                </a:solidFill>
                <a:effectLst/>
                <a:latin typeface="Comic Sans MS" pitchFamily="66" charset="0"/>
                <a:ea typeface="SimSun" pitchFamily="2" charset="-122"/>
                <a:cs typeface="Arial" pitchFamily="34" charset="0"/>
              </a:rPr>
              <a:t>Devmata Gayatri:</a:t>
            </a:r>
            <a:r>
              <a:rPr kumimoji="0" lang="en-US" altLang="zh-CN" sz="2000" b="0" i="0" u="none" strike="noStrike" cap="none" normalizeH="0" baseline="0" dirty="0" smtClean="0">
                <a:ln>
                  <a:noFill/>
                </a:ln>
                <a:solidFill>
                  <a:schemeClr val="tx1"/>
                </a:solidFill>
                <a:effectLst/>
                <a:latin typeface="Comic Sans MS" pitchFamily="66" charset="0"/>
                <a:ea typeface="SimSun" pitchFamily="2" charset="-122"/>
                <a:cs typeface="Arial" pitchFamily="34" charset="0"/>
              </a:rPr>
              <a:t>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Arial" pitchFamily="34" charset="0"/>
              </a:rPr>
              <a:t>This is the only mahamantra which can awaken divinity in human being, so Gayatri is known as Devmata Gayatri.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9458"/>
                                        </p:tgtEl>
                                        <p:attrNameLst>
                                          <p:attrName>style.visibility</p:attrName>
                                        </p:attrNameLst>
                                      </p:cBhvr>
                                      <p:to>
                                        <p:strVal val="visible"/>
                                      </p:to>
                                    </p:set>
                                    <p:anim calcmode="lin" valueType="num">
                                      <p:cBhvr>
                                        <p:cTn id="57" dur="1000" fill="hold"/>
                                        <p:tgtEl>
                                          <p:spTgt spid="19458"/>
                                        </p:tgtEl>
                                        <p:attrNameLst>
                                          <p:attrName>ppt_w</p:attrName>
                                        </p:attrNameLst>
                                      </p:cBhvr>
                                      <p:tavLst>
                                        <p:tav tm="0">
                                          <p:val>
                                            <p:strVal val="#ppt_w*0.70"/>
                                          </p:val>
                                        </p:tav>
                                        <p:tav tm="100000">
                                          <p:val>
                                            <p:strVal val="#ppt_w"/>
                                          </p:val>
                                        </p:tav>
                                      </p:tavLst>
                                    </p:anim>
                                    <p:anim calcmode="lin" valueType="num">
                                      <p:cBhvr>
                                        <p:cTn id="58" dur="1000" fill="hold"/>
                                        <p:tgtEl>
                                          <p:spTgt spid="19458"/>
                                        </p:tgtEl>
                                        <p:attrNameLst>
                                          <p:attrName>ppt_h</p:attrName>
                                        </p:attrNameLst>
                                      </p:cBhvr>
                                      <p:tavLst>
                                        <p:tav tm="0">
                                          <p:val>
                                            <p:strVal val="#ppt_h"/>
                                          </p:val>
                                        </p:tav>
                                        <p:tav tm="100000">
                                          <p:val>
                                            <p:strVal val="#ppt_h"/>
                                          </p:val>
                                        </p:tav>
                                      </p:tavLst>
                                    </p:anim>
                                    <p:animEffect transition="in" filter="fade">
                                      <p:cBhvr>
                                        <p:cTn id="59" dur="1000"/>
                                        <p:tgtEl>
                                          <p:spTgt spid="19458"/>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9459"/>
                                        </p:tgtEl>
                                        <p:attrNameLst>
                                          <p:attrName>style.visibility</p:attrName>
                                        </p:attrNameLst>
                                      </p:cBhvr>
                                      <p:to>
                                        <p:strVal val="visible"/>
                                      </p:to>
                                    </p:set>
                                    <p:anim calcmode="lin" valueType="num">
                                      <p:cBhvr>
                                        <p:cTn id="64" dur="500" fill="hold"/>
                                        <p:tgtEl>
                                          <p:spTgt spid="19459"/>
                                        </p:tgtEl>
                                        <p:attrNameLst>
                                          <p:attrName>ppt_w</p:attrName>
                                        </p:attrNameLst>
                                      </p:cBhvr>
                                      <p:tavLst>
                                        <p:tav tm="0">
                                          <p:val>
                                            <p:fltVal val="0"/>
                                          </p:val>
                                        </p:tav>
                                        <p:tav tm="100000">
                                          <p:val>
                                            <p:strVal val="#ppt_w"/>
                                          </p:val>
                                        </p:tav>
                                      </p:tavLst>
                                    </p:anim>
                                    <p:anim calcmode="lin" valueType="num">
                                      <p:cBhvr>
                                        <p:cTn id="65" dur="500" fill="hold"/>
                                        <p:tgtEl>
                                          <p:spTgt spid="19459"/>
                                        </p:tgtEl>
                                        <p:attrNameLst>
                                          <p:attrName>ppt_h</p:attrName>
                                        </p:attrNameLst>
                                      </p:cBhvr>
                                      <p:tavLst>
                                        <p:tav tm="0">
                                          <p:val>
                                            <p:fltVal val="0"/>
                                          </p:val>
                                        </p:tav>
                                        <p:tav tm="100000">
                                          <p:val>
                                            <p:strVal val="#ppt_h"/>
                                          </p:val>
                                        </p:tav>
                                      </p:tavLst>
                                    </p:anim>
                                    <p:animEffect transition="in" filter="fade">
                                      <p:cBhvr>
                                        <p:cTn id="66" dur="500"/>
                                        <p:tgtEl>
                                          <p:spTgt spid="19459"/>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19460"/>
                                        </p:tgtEl>
                                        <p:attrNameLst>
                                          <p:attrName>style.visibility</p:attrName>
                                        </p:attrNameLst>
                                      </p:cBhvr>
                                      <p:to>
                                        <p:strVal val="visible"/>
                                      </p:to>
                                    </p:set>
                                    <p:anim calcmode="lin" valueType="num">
                                      <p:cBhvr>
                                        <p:cTn id="71" dur="1000" fill="hold"/>
                                        <p:tgtEl>
                                          <p:spTgt spid="19460"/>
                                        </p:tgtEl>
                                        <p:attrNameLst>
                                          <p:attrName>ppt_w</p:attrName>
                                        </p:attrNameLst>
                                      </p:cBhvr>
                                      <p:tavLst>
                                        <p:tav tm="0">
                                          <p:val>
                                            <p:fltVal val="0"/>
                                          </p:val>
                                        </p:tav>
                                        <p:tav tm="100000">
                                          <p:val>
                                            <p:strVal val="#ppt_w"/>
                                          </p:val>
                                        </p:tav>
                                      </p:tavLst>
                                    </p:anim>
                                    <p:anim calcmode="lin" valueType="num">
                                      <p:cBhvr>
                                        <p:cTn id="72" dur="1000" fill="hold"/>
                                        <p:tgtEl>
                                          <p:spTgt spid="19460"/>
                                        </p:tgtEl>
                                        <p:attrNameLst>
                                          <p:attrName>ppt_h</p:attrName>
                                        </p:attrNameLst>
                                      </p:cBhvr>
                                      <p:tavLst>
                                        <p:tav tm="0">
                                          <p:val>
                                            <p:fltVal val="0"/>
                                          </p:val>
                                        </p:tav>
                                        <p:tav tm="100000">
                                          <p:val>
                                            <p:strVal val="#ppt_h"/>
                                          </p:val>
                                        </p:tav>
                                      </p:tavLst>
                                    </p:anim>
                                    <p:anim calcmode="lin" valueType="num">
                                      <p:cBhvr>
                                        <p:cTn id="73" dur="1000" fill="hold"/>
                                        <p:tgtEl>
                                          <p:spTgt spid="19460"/>
                                        </p:tgtEl>
                                        <p:attrNameLst>
                                          <p:attrName>style.rotation</p:attrName>
                                        </p:attrNameLst>
                                      </p:cBhvr>
                                      <p:tavLst>
                                        <p:tav tm="0">
                                          <p:val>
                                            <p:fltVal val="90"/>
                                          </p:val>
                                        </p:tav>
                                        <p:tav tm="100000">
                                          <p:val>
                                            <p:fltVal val="0"/>
                                          </p:val>
                                        </p:tav>
                                      </p:tavLst>
                                    </p:anim>
                                    <p:animEffect transition="in" filter="fade">
                                      <p:cBhvr>
                                        <p:cTn id="74"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9458" grpId="0" animBg="1"/>
      <p:bldP spid="19459" grpId="0" animBg="1"/>
      <p:bldP spid="194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solidFill>
                  <a:schemeClr val="bg1"/>
                </a:solidFill>
              </a:rPr>
              <a:t>Science of Gayatri Mantra</a:t>
            </a:r>
            <a:endParaRPr lang="en-US" b="1" dirty="0">
              <a:solidFill>
                <a:schemeClr val="bg1"/>
              </a:solidFill>
            </a:endParaRPr>
          </a:p>
        </p:txBody>
      </p:sp>
      <p:pic>
        <p:nvPicPr>
          <p:cNvPr id="8" name="Content Placeholder 3" descr="MantraOnBody"/>
          <p:cNvPicPr>
            <a:picLocks noGrp="1"/>
          </p:cNvPicPr>
          <p:nvPr>
            <p:ph idx="1"/>
          </p:nvPr>
        </p:nvPicPr>
        <p:blipFill>
          <a:blip r:embed="rId2" cstate="print">
            <a:lum contrast="6000"/>
          </a:blip>
          <a:srcRect/>
          <a:stretch>
            <a:fillRect/>
          </a:stretch>
        </p:blipFill>
        <p:spPr bwMode="auto">
          <a:xfrm>
            <a:off x="2514600" y="1219200"/>
            <a:ext cx="3505200" cy="3505200"/>
          </a:xfrm>
          <a:prstGeom prst="rect">
            <a:avLst/>
          </a:prstGeom>
          <a:ln w="9525">
            <a:noFill/>
            <a:miter lim="800000"/>
            <a:headEnd/>
            <a:tailEnd/>
          </a:ln>
        </p:spPr>
      </p:pic>
      <p:sp>
        <p:nvSpPr>
          <p:cNvPr id="9" name="Rounded Rectangle 8"/>
          <p:cNvSpPr/>
          <p:nvPr/>
        </p:nvSpPr>
        <p:spPr>
          <a:xfrm>
            <a:off x="533400" y="4953000"/>
            <a:ext cx="8153400" cy="1524000"/>
          </a:xfrm>
          <a:prstGeom prst="roundRect">
            <a:avLst/>
          </a:prstGeom>
          <a:solidFill>
            <a:srgbClr val="E307C9"/>
          </a:solidFill>
          <a:ln>
            <a:solidFill>
              <a:srgbClr val="E30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The human body has 7 power centers and 72,000 glands which all have openings in the mouth. These glands have positive or negative functions. As you speak, wherever the tongue touches  in your mouth, connected gland is activated.  So you see the result of that gland’s function. 24 syllables of Gayatri Mantra activate those glands that generates unusual results!!</a:t>
            </a:r>
            <a:endParaRPr lang="en-US" b="1" dirty="0">
              <a:solidFill>
                <a:schemeClr val="bg1"/>
              </a:solidFill>
            </a:endParaRPr>
          </a:p>
        </p:txBody>
      </p:sp>
      <p:sp>
        <p:nvSpPr>
          <p:cNvPr id="7" name="Rectangle 6"/>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14600" y="1219200"/>
            <a:ext cx="3505200" cy="3505200"/>
          </a:xfrm>
          <a:prstGeom prst="rect">
            <a:avLst/>
          </a:prstGeom>
          <a:noFill/>
          <a:ln w="349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smtClean="0">
                <a:solidFill>
                  <a:schemeClr val="bg1"/>
                </a:solidFill>
              </a:rPr>
              <a:t>Sound Effect of Gayatri Mantra</a:t>
            </a:r>
            <a:endParaRPr lang="en-US" sz="3600" b="1" dirty="0">
              <a:solidFill>
                <a:schemeClr val="bg1"/>
              </a:solidFill>
            </a:endParaRPr>
          </a:p>
        </p:txBody>
      </p:sp>
      <p:graphicFrame>
        <p:nvGraphicFramePr>
          <p:cNvPr id="6" name="Content Placeholder 5"/>
          <p:cNvGraphicFramePr>
            <a:graphicFrameLocks noGrp="1"/>
          </p:cNvGraphicFramePr>
          <p:nvPr>
            <p:ph idx="1"/>
          </p:nvPr>
        </p:nvGraphicFramePr>
        <p:xfrm>
          <a:off x="228600" y="762000"/>
          <a:ext cx="8763000" cy="5989320"/>
        </p:xfrm>
        <a:graphic>
          <a:graphicData uri="http://schemas.openxmlformats.org/drawingml/2006/table">
            <a:tbl>
              <a:tblPr firstRow="1" bandRow="1">
                <a:tableStyleId>{5C22544A-7EE6-4342-B048-85BDC9FD1C3A}</a:tableStyleId>
              </a:tblPr>
              <a:tblGrid>
                <a:gridCol w="1298223"/>
                <a:gridCol w="1460500"/>
                <a:gridCol w="1460500"/>
                <a:gridCol w="4543777"/>
              </a:tblGrid>
              <a:tr h="370840">
                <a:tc>
                  <a:txBody>
                    <a:bodyPr/>
                    <a:lstStyle/>
                    <a:p>
                      <a:r>
                        <a:rPr lang="en-US" dirty="0" smtClean="0"/>
                        <a:t>Syllable</a:t>
                      </a:r>
                      <a:endParaRPr lang="en-US" dirty="0"/>
                    </a:p>
                  </a:txBody>
                  <a:tcPr>
                    <a:solidFill>
                      <a:srgbClr val="002060"/>
                    </a:solidFill>
                  </a:tcPr>
                </a:tc>
                <a:tc>
                  <a:txBody>
                    <a:bodyPr/>
                    <a:lstStyle/>
                    <a:p>
                      <a:r>
                        <a:rPr lang="en-US" dirty="0" smtClean="0"/>
                        <a:t>Gland Activated</a:t>
                      </a:r>
                      <a:endParaRPr lang="en-US" dirty="0"/>
                    </a:p>
                  </a:txBody>
                  <a:tcPr>
                    <a:solidFill>
                      <a:srgbClr val="002060"/>
                    </a:solidFill>
                  </a:tcPr>
                </a:tc>
                <a:tc>
                  <a:txBody>
                    <a:bodyPr/>
                    <a:lstStyle/>
                    <a:p>
                      <a:r>
                        <a:rPr lang="en-US" dirty="0" smtClean="0"/>
                        <a:t>Result</a:t>
                      </a:r>
                      <a:endParaRPr lang="en-US" dirty="0"/>
                    </a:p>
                  </a:txBody>
                  <a:tcPr>
                    <a:solidFill>
                      <a:srgbClr val="002060"/>
                    </a:solidFill>
                  </a:tcPr>
                </a:tc>
                <a:tc>
                  <a:txBody>
                    <a:bodyPr/>
                    <a:lstStyle/>
                    <a:p>
                      <a:r>
                        <a:rPr lang="en-US" dirty="0" smtClean="0"/>
                        <a:t>If</a:t>
                      </a:r>
                      <a:r>
                        <a:rPr lang="en-US" baseline="0" dirty="0" smtClean="0"/>
                        <a:t> you noticed, it is a result of …….. Sadhana</a:t>
                      </a:r>
                      <a:endParaRPr lang="en-US" dirty="0"/>
                    </a:p>
                  </a:txBody>
                  <a:tcPr>
                    <a:solidFill>
                      <a:srgbClr val="002060"/>
                    </a:solidFill>
                  </a:tcPr>
                </a:tc>
              </a:tr>
              <a:tr h="314960">
                <a:tc>
                  <a:txBody>
                    <a:bodyPr/>
                    <a:lstStyle/>
                    <a:p>
                      <a:r>
                        <a:rPr lang="en-US" sz="1800" dirty="0" smtClean="0"/>
                        <a:t>tat</a:t>
                      </a:r>
                      <a:endParaRPr lang="en-US" sz="1800" dirty="0"/>
                    </a:p>
                  </a:txBody>
                  <a:tcPr/>
                </a:tc>
                <a:tc>
                  <a:txBody>
                    <a:bodyPr/>
                    <a:lstStyle/>
                    <a:p>
                      <a:r>
                        <a:rPr lang="en-US" dirty="0" smtClean="0"/>
                        <a:t>tapini</a:t>
                      </a:r>
                      <a:endParaRPr lang="en-US" dirty="0"/>
                    </a:p>
                  </a:txBody>
                  <a:tcPr/>
                </a:tc>
                <a:tc>
                  <a:txBody>
                    <a:bodyPr/>
                    <a:lstStyle/>
                    <a:p>
                      <a:r>
                        <a:rPr lang="en-US" dirty="0" smtClean="0"/>
                        <a:t>success</a:t>
                      </a:r>
                      <a:endParaRPr lang="en-US" dirty="0"/>
                    </a:p>
                  </a:txBody>
                  <a:tcPr/>
                </a:tc>
                <a:tc>
                  <a:txBody>
                    <a:bodyPr/>
                    <a:lstStyle/>
                    <a:p>
                      <a:r>
                        <a:rPr lang="en-US" b="1" dirty="0" smtClean="0"/>
                        <a:t>Ganesh</a:t>
                      </a:r>
                      <a:r>
                        <a:rPr lang="en-US" dirty="0" smtClean="0"/>
                        <a:t>- success in difficult</a:t>
                      </a:r>
                      <a:r>
                        <a:rPr lang="en-US" baseline="0" dirty="0" smtClean="0"/>
                        <a:t> tasks</a:t>
                      </a:r>
                      <a:endParaRPr lang="en-US" dirty="0"/>
                    </a:p>
                  </a:txBody>
                  <a:tcPr/>
                </a:tc>
              </a:tr>
              <a:tr h="213360">
                <a:tc>
                  <a:txBody>
                    <a:bodyPr/>
                    <a:lstStyle/>
                    <a:p>
                      <a:r>
                        <a:rPr lang="en-US" sz="1800" dirty="0" smtClean="0"/>
                        <a:t>sa</a:t>
                      </a:r>
                      <a:endParaRPr lang="en-US" sz="1800" dirty="0"/>
                    </a:p>
                  </a:txBody>
                  <a:tcPr/>
                </a:tc>
                <a:tc>
                  <a:txBody>
                    <a:bodyPr/>
                    <a:lstStyle/>
                    <a:p>
                      <a:r>
                        <a:rPr lang="en-US" dirty="0" smtClean="0"/>
                        <a:t>safala</a:t>
                      </a:r>
                      <a:endParaRPr lang="en-US" dirty="0"/>
                    </a:p>
                  </a:txBody>
                  <a:tcPr/>
                </a:tc>
                <a:tc>
                  <a:txBody>
                    <a:bodyPr/>
                    <a:lstStyle/>
                    <a:p>
                      <a:r>
                        <a:rPr lang="en-US" dirty="0" smtClean="0"/>
                        <a:t>valour</a:t>
                      </a:r>
                      <a:endParaRPr lang="en-US" dirty="0"/>
                    </a:p>
                  </a:txBody>
                  <a:tcPr/>
                </a:tc>
                <a:tc>
                  <a:txBody>
                    <a:bodyPr/>
                    <a:lstStyle/>
                    <a:p>
                      <a:r>
                        <a:rPr lang="en-US" b="1" dirty="0" smtClean="0"/>
                        <a:t>Narsinh</a:t>
                      </a:r>
                      <a:r>
                        <a:rPr lang="en-US" dirty="0" smtClean="0"/>
                        <a:t>- hardwork, courage, and protection</a:t>
                      </a:r>
                      <a:endParaRPr lang="en-US" dirty="0"/>
                    </a:p>
                  </a:txBody>
                  <a:tcPr/>
                </a:tc>
              </a:tr>
              <a:tr h="370840">
                <a:tc>
                  <a:txBody>
                    <a:bodyPr/>
                    <a:lstStyle/>
                    <a:p>
                      <a:r>
                        <a:rPr lang="en-US" dirty="0" smtClean="0"/>
                        <a:t>vi</a:t>
                      </a:r>
                      <a:endParaRPr lang="en-US" dirty="0"/>
                    </a:p>
                  </a:txBody>
                  <a:tcPr/>
                </a:tc>
                <a:tc>
                  <a:txBody>
                    <a:bodyPr/>
                    <a:lstStyle/>
                    <a:p>
                      <a:r>
                        <a:rPr lang="en-US" dirty="0" smtClean="0"/>
                        <a:t>vishva</a:t>
                      </a:r>
                      <a:endParaRPr lang="en-US" dirty="0"/>
                    </a:p>
                  </a:txBody>
                  <a:tcPr/>
                </a:tc>
                <a:tc>
                  <a:txBody>
                    <a:bodyPr/>
                    <a:lstStyle/>
                    <a:p>
                      <a:r>
                        <a:rPr lang="en-US" dirty="0" smtClean="0"/>
                        <a:t>protection</a:t>
                      </a:r>
                      <a:endParaRPr lang="en-US" dirty="0"/>
                    </a:p>
                  </a:txBody>
                  <a:tcPr/>
                </a:tc>
                <a:tc>
                  <a:txBody>
                    <a:bodyPr/>
                    <a:lstStyle/>
                    <a:p>
                      <a:r>
                        <a:rPr lang="en-US" b="1" dirty="0" smtClean="0"/>
                        <a:t>Vishnu</a:t>
                      </a:r>
                      <a:r>
                        <a:rPr lang="en-US" dirty="0" smtClean="0"/>
                        <a:t>- increases positive strenghts</a:t>
                      </a:r>
                      <a:endParaRPr lang="en-US" dirty="0"/>
                    </a:p>
                  </a:txBody>
                  <a:tcPr/>
                </a:tc>
              </a:tr>
              <a:tr h="370840">
                <a:tc>
                  <a:txBody>
                    <a:bodyPr/>
                    <a:lstStyle/>
                    <a:p>
                      <a:r>
                        <a:rPr lang="en-US" dirty="0" smtClean="0"/>
                        <a:t>tur</a:t>
                      </a:r>
                      <a:endParaRPr lang="en-US" dirty="0"/>
                    </a:p>
                  </a:txBody>
                  <a:tcPr/>
                </a:tc>
                <a:tc>
                  <a:txBody>
                    <a:bodyPr/>
                    <a:lstStyle/>
                    <a:p>
                      <a:r>
                        <a:rPr lang="en-US" dirty="0" smtClean="0"/>
                        <a:t>tusti</a:t>
                      </a:r>
                      <a:endParaRPr lang="en-US" dirty="0"/>
                    </a:p>
                  </a:txBody>
                  <a:tcPr/>
                </a:tc>
                <a:tc>
                  <a:txBody>
                    <a:bodyPr/>
                    <a:lstStyle/>
                    <a:p>
                      <a:r>
                        <a:rPr lang="en-US" dirty="0" smtClean="0"/>
                        <a:t>kalyan</a:t>
                      </a:r>
                      <a:endParaRPr lang="en-US" dirty="0"/>
                    </a:p>
                  </a:txBody>
                  <a:tcPr/>
                </a:tc>
                <a:tc>
                  <a:txBody>
                    <a:bodyPr/>
                    <a:lstStyle/>
                    <a:p>
                      <a:r>
                        <a:rPr lang="en-US" b="1" dirty="0" smtClean="0"/>
                        <a:t>Shiva</a:t>
                      </a:r>
                      <a:r>
                        <a:rPr lang="en-US" dirty="0" smtClean="0"/>
                        <a:t>- creates positive environment</a:t>
                      </a:r>
                      <a:endParaRPr lang="en-US" dirty="0"/>
                    </a:p>
                  </a:txBody>
                  <a:tcPr/>
                </a:tc>
              </a:tr>
              <a:tr h="370840">
                <a:tc>
                  <a:txBody>
                    <a:bodyPr/>
                    <a:lstStyle/>
                    <a:p>
                      <a:r>
                        <a:rPr lang="en-US" dirty="0" smtClean="0"/>
                        <a:t>va</a:t>
                      </a:r>
                      <a:endParaRPr lang="en-US" dirty="0"/>
                    </a:p>
                  </a:txBody>
                  <a:tcPr/>
                </a:tc>
                <a:tc>
                  <a:txBody>
                    <a:bodyPr/>
                    <a:lstStyle/>
                    <a:p>
                      <a:r>
                        <a:rPr lang="en-US" dirty="0" smtClean="0"/>
                        <a:t>varada</a:t>
                      </a:r>
                      <a:endParaRPr lang="en-US" dirty="0"/>
                    </a:p>
                  </a:txBody>
                  <a:tcPr/>
                </a:tc>
                <a:tc>
                  <a:txBody>
                    <a:bodyPr/>
                    <a:lstStyle/>
                    <a:p>
                      <a:r>
                        <a:rPr lang="en-US" dirty="0" smtClean="0"/>
                        <a:t>yog</a:t>
                      </a:r>
                      <a:endParaRPr lang="en-US" dirty="0"/>
                    </a:p>
                  </a:txBody>
                  <a:tcPr/>
                </a:tc>
                <a:tc>
                  <a:txBody>
                    <a:bodyPr/>
                    <a:lstStyle/>
                    <a:p>
                      <a:r>
                        <a:rPr lang="en-US" b="1" dirty="0" smtClean="0"/>
                        <a:t>Krishna</a:t>
                      </a:r>
                      <a:r>
                        <a:rPr lang="en-US" dirty="0" smtClean="0"/>
                        <a:t>- strength to do duties without expectations</a:t>
                      </a:r>
                      <a:endParaRPr lang="en-US" dirty="0"/>
                    </a:p>
                  </a:txBody>
                  <a:tcPr/>
                </a:tc>
              </a:tr>
              <a:tr h="370840">
                <a:tc>
                  <a:txBody>
                    <a:bodyPr/>
                    <a:lstStyle/>
                    <a:p>
                      <a:r>
                        <a:rPr lang="en-US" dirty="0" smtClean="0"/>
                        <a:t>re</a:t>
                      </a:r>
                      <a:endParaRPr lang="en-US" dirty="0"/>
                    </a:p>
                  </a:txBody>
                  <a:tcPr/>
                </a:tc>
                <a:tc>
                  <a:txBody>
                    <a:bodyPr/>
                    <a:lstStyle/>
                    <a:p>
                      <a:r>
                        <a:rPr lang="en-US" dirty="0" smtClean="0"/>
                        <a:t>revati</a:t>
                      </a:r>
                      <a:endParaRPr lang="en-US" dirty="0"/>
                    </a:p>
                  </a:txBody>
                  <a:tcPr/>
                </a:tc>
                <a:tc>
                  <a:txBody>
                    <a:bodyPr/>
                    <a:lstStyle/>
                    <a:p>
                      <a:r>
                        <a:rPr lang="en-US" dirty="0" smtClean="0"/>
                        <a:t>love</a:t>
                      </a:r>
                      <a:endParaRPr lang="en-US" dirty="0"/>
                    </a:p>
                  </a:txBody>
                  <a:tcPr/>
                </a:tc>
                <a:tc>
                  <a:txBody>
                    <a:bodyPr/>
                    <a:lstStyle/>
                    <a:p>
                      <a:r>
                        <a:rPr lang="en-US" b="1" dirty="0" smtClean="0"/>
                        <a:t>Radha</a:t>
                      </a:r>
                      <a:r>
                        <a:rPr lang="en-US" dirty="0" smtClean="0"/>
                        <a:t>- love despite conflicts</a:t>
                      </a:r>
                      <a:endParaRPr lang="en-US" dirty="0"/>
                    </a:p>
                  </a:txBody>
                  <a:tcPr/>
                </a:tc>
              </a:tr>
              <a:tr h="370840">
                <a:tc>
                  <a:txBody>
                    <a:bodyPr/>
                    <a:lstStyle/>
                    <a:p>
                      <a:r>
                        <a:rPr lang="en-US" dirty="0" smtClean="0"/>
                        <a:t>ni</a:t>
                      </a:r>
                      <a:endParaRPr lang="en-US" dirty="0"/>
                    </a:p>
                  </a:txBody>
                  <a:tcPr/>
                </a:tc>
                <a:tc>
                  <a:txBody>
                    <a:bodyPr/>
                    <a:lstStyle/>
                    <a:p>
                      <a:r>
                        <a:rPr lang="en-US" dirty="0" smtClean="0"/>
                        <a:t>sookshma</a:t>
                      </a:r>
                      <a:endParaRPr lang="en-US" dirty="0"/>
                    </a:p>
                  </a:txBody>
                  <a:tcPr/>
                </a:tc>
                <a:tc>
                  <a:txBody>
                    <a:bodyPr/>
                    <a:lstStyle/>
                    <a:p>
                      <a:r>
                        <a:rPr lang="en-US" dirty="0" smtClean="0"/>
                        <a:t>wealth</a:t>
                      </a:r>
                      <a:endParaRPr lang="en-US" dirty="0"/>
                    </a:p>
                  </a:txBody>
                  <a:tcPr/>
                </a:tc>
                <a:tc>
                  <a:txBody>
                    <a:bodyPr/>
                    <a:lstStyle/>
                    <a:p>
                      <a:r>
                        <a:rPr lang="en-US" b="1" dirty="0" smtClean="0"/>
                        <a:t>Laxmi</a:t>
                      </a:r>
                      <a:r>
                        <a:rPr lang="en-US" dirty="0" smtClean="0"/>
                        <a:t>- you</a:t>
                      </a:r>
                      <a:r>
                        <a:rPr lang="en-US" baseline="0" dirty="0" smtClean="0"/>
                        <a:t> will receive wealth</a:t>
                      </a:r>
                      <a:endParaRPr lang="en-US" dirty="0"/>
                    </a:p>
                  </a:txBody>
                  <a:tcPr/>
                </a:tc>
              </a:tr>
              <a:tr h="370840">
                <a:tc>
                  <a:txBody>
                    <a:bodyPr/>
                    <a:lstStyle/>
                    <a:p>
                      <a:r>
                        <a:rPr lang="en-US" dirty="0" smtClean="0"/>
                        <a:t>yam</a:t>
                      </a:r>
                      <a:endParaRPr lang="en-US" dirty="0"/>
                    </a:p>
                  </a:txBody>
                  <a:tcPr/>
                </a:tc>
                <a:tc>
                  <a:txBody>
                    <a:bodyPr/>
                    <a:lstStyle/>
                    <a:p>
                      <a:r>
                        <a:rPr lang="en-US" dirty="0" smtClean="0"/>
                        <a:t>gnyana</a:t>
                      </a:r>
                      <a:endParaRPr lang="en-US" dirty="0"/>
                    </a:p>
                  </a:txBody>
                  <a:tcPr/>
                </a:tc>
                <a:tc>
                  <a:txBody>
                    <a:bodyPr/>
                    <a:lstStyle/>
                    <a:p>
                      <a:r>
                        <a:rPr lang="en-US" dirty="0" smtClean="0"/>
                        <a:t>tej</a:t>
                      </a:r>
                      <a:endParaRPr lang="en-US" dirty="0"/>
                    </a:p>
                  </a:txBody>
                  <a:tcPr/>
                </a:tc>
                <a:tc>
                  <a:txBody>
                    <a:bodyPr/>
                    <a:lstStyle/>
                    <a:p>
                      <a:r>
                        <a:rPr lang="en-US" b="1" dirty="0" smtClean="0"/>
                        <a:t>Agni</a:t>
                      </a:r>
                      <a:r>
                        <a:rPr lang="en-US" dirty="0" smtClean="0"/>
                        <a:t>-makes you talented and charismatic</a:t>
                      </a:r>
                      <a:endParaRPr lang="en-US" dirty="0"/>
                    </a:p>
                  </a:txBody>
                  <a:tcPr/>
                </a:tc>
              </a:tr>
              <a:tr h="370840">
                <a:tc>
                  <a:txBody>
                    <a:bodyPr/>
                    <a:lstStyle/>
                    <a:p>
                      <a:r>
                        <a:rPr lang="en-US" dirty="0" smtClean="0"/>
                        <a:t>bhar</a:t>
                      </a:r>
                      <a:endParaRPr lang="en-US" dirty="0"/>
                    </a:p>
                  </a:txBody>
                  <a:tcPr/>
                </a:tc>
                <a:tc>
                  <a:txBody>
                    <a:bodyPr/>
                    <a:lstStyle/>
                    <a:p>
                      <a:r>
                        <a:rPr lang="en-US" dirty="0" smtClean="0"/>
                        <a:t>bharga</a:t>
                      </a:r>
                      <a:endParaRPr lang="en-US" dirty="0"/>
                    </a:p>
                  </a:txBody>
                  <a:tcPr/>
                </a:tc>
                <a:tc>
                  <a:txBody>
                    <a:bodyPr/>
                    <a:lstStyle/>
                    <a:p>
                      <a:r>
                        <a:rPr lang="en-US" dirty="0" smtClean="0"/>
                        <a:t>raksha</a:t>
                      </a:r>
                      <a:endParaRPr lang="en-US" dirty="0"/>
                    </a:p>
                  </a:txBody>
                  <a:tcPr/>
                </a:tc>
                <a:tc>
                  <a:txBody>
                    <a:bodyPr/>
                    <a:lstStyle/>
                    <a:p>
                      <a:r>
                        <a:rPr lang="en-US" b="1" dirty="0" smtClean="0"/>
                        <a:t>Indra</a:t>
                      </a:r>
                      <a:r>
                        <a:rPr lang="en-US" dirty="0" smtClean="0"/>
                        <a:t>- protection from negitivity</a:t>
                      </a:r>
                      <a:endParaRPr lang="en-US" dirty="0"/>
                    </a:p>
                  </a:txBody>
                  <a:tcPr/>
                </a:tc>
              </a:tr>
              <a:tr h="370840">
                <a:tc>
                  <a:txBody>
                    <a:bodyPr/>
                    <a:lstStyle/>
                    <a:p>
                      <a:r>
                        <a:rPr lang="en-US" dirty="0" smtClean="0"/>
                        <a:t>go</a:t>
                      </a:r>
                      <a:endParaRPr lang="en-US" dirty="0"/>
                    </a:p>
                  </a:txBody>
                  <a:tcPr/>
                </a:tc>
                <a:tc>
                  <a:txBody>
                    <a:bodyPr/>
                    <a:lstStyle/>
                    <a:p>
                      <a:r>
                        <a:rPr lang="en-US" dirty="0" smtClean="0"/>
                        <a:t>gomati</a:t>
                      </a:r>
                      <a:endParaRPr lang="en-US" dirty="0"/>
                    </a:p>
                  </a:txBody>
                  <a:tcPr/>
                </a:tc>
                <a:tc>
                  <a:txBody>
                    <a:bodyPr/>
                    <a:lstStyle/>
                    <a:p>
                      <a:r>
                        <a:rPr lang="en-US" dirty="0" smtClean="0"/>
                        <a:t>intellect</a:t>
                      </a:r>
                      <a:endParaRPr lang="en-US" dirty="0"/>
                    </a:p>
                  </a:txBody>
                  <a:tcPr/>
                </a:tc>
                <a:tc>
                  <a:txBody>
                    <a:bodyPr/>
                    <a:lstStyle/>
                    <a:p>
                      <a:r>
                        <a:rPr lang="en-US" b="1" dirty="0" smtClean="0"/>
                        <a:t>Saraswati</a:t>
                      </a:r>
                      <a:r>
                        <a:rPr lang="en-US" dirty="0" smtClean="0"/>
                        <a:t>- long term benefiting thoughts</a:t>
                      </a:r>
                      <a:endParaRPr lang="en-US" dirty="0"/>
                    </a:p>
                  </a:txBody>
                  <a:tcPr/>
                </a:tc>
              </a:tr>
              <a:tr h="370840">
                <a:tc>
                  <a:txBody>
                    <a:bodyPr/>
                    <a:lstStyle/>
                    <a:p>
                      <a:r>
                        <a:rPr lang="en-US" dirty="0" smtClean="0"/>
                        <a:t>de</a:t>
                      </a:r>
                      <a:endParaRPr lang="en-US" dirty="0"/>
                    </a:p>
                  </a:txBody>
                  <a:tcPr/>
                </a:tc>
                <a:tc>
                  <a:txBody>
                    <a:bodyPr/>
                    <a:lstStyle/>
                    <a:p>
                      <a:r>
                        <a:rPr lang="en-US" dirty="0" smtClean="0"/>
                        <a:t>devika</a:t>
                      </a:r>
                      <a:endParaRPr lang="en-US" dirty="0"/>
                    </a:p>
                  </a:txBody>
                  <a:tcPr/>
                </a:tc>
                <a:tc>
                  <a:txBody>
                    <a:bodyPr/>
                    <a:lstStyle/>
                    <a:p>
                      <a:r>
                        <a:rPr lang="en-US" dirty="0" smtClean="0"/>
                        <a:t>suppression </a:t>
                      </a:r>
                      <a:endParaRPr lang="en-US" dirty="0"/>
                    </a:p>
                  </a:txBody>
                  <a:tcPr/>
                </a:tc>
                <a:tc>
                  <a:txBody>
                    <a:bodyPr/>
                    <a:lstStyle/>
                    <a:p>
                      <a:r>
                        <a:rPr lang="en-US" b="1" dirty="0" smtClean="0"/>
                        <a:t>Durga</a:t>
                      </a:r>
                      <a:r>
                        <a:rPr lang="en-US" dirty="0" smtClean="0"/>
                        <a:t>- gives you the ability</a:t>
                      </a:r>
                      <a:r>
                        <a:rPr lang="en-US" baseline="0" dirty="0" smtClean="0"/>
                        <a:t> to remove obstacles</a:t>
                      </a:r>
                      <a:endParaRPr lang="en-US" dirty="0"/>
                    </a:p>
                  </a:txBody>
                  <a:tcPr/>
                </a:tc>
              </a:tr>
              <a:tr h="370840">
                <a:tc>
                  <a:txBody>
                    <a:bodyPr/>
                    <a:lstStyle/>
                    <a:p>
                      <a:r>
                        <a:rPr lang="en-US" dirty="0" smtClean="0"/>
                        <a:t>va</a:t>
                      </a:r>
                      <a:endParaRPr lang="en-US" dirty="0"/>
                    </a:p>
                  </a:txBody>
                  <a:tcPr/>
                </a:tc>
                <a:tc>
                  <a:txBody>
                    <a:bodyPr/>
                    <a:lstStyle/>
                    <a:p>
                      <a:r>
                        <a:rPr lang="en-US" dirty="0" smtClean="0"/>
                        <a:t>varahi</a:t>
                      </a:r>
                      <a:endParaRPr lang="en-US" dirty="0"/>
                    </a:p>
                  </a:txBody>
                  <a:tcPr/>
                </a:tc>
                <a:tc>
                  <a:txBody>
                    <a:bodyPr/>
                    <a:lstStyle/>
                    <a:p>
                      <a:r>
                        <a:rPr lang="en-US" dirty="0" smtClean="0"/>
                        <a:t>loyalty</a:t>
                      </a:r>
                      <a:endParaRPr lang="en-US" dirty="0"/>
                    </a:p>
                  </a:txBody>
                  <a:tcPr/>
                </a:tc>
                <a:tc>
                  <a:txBody>
                    <a:bodyPr/>
                    <a:lstStyle/>
                    <a:p>
                      <a:r>
                        <a:rPr lang="en-US" b="1" dirty="0" smtClean="0"/>
                        <a:t>Hanuman</a:t>
                      </a:r>
                      <a:r>
                        <a:rPr lang="en-US" dirty="0" smtClean="0"/>
                        <a:t>- increases loyalty towards Ideal</a:t>
                      </a:r>
                      <a:endParaRPr lang="en-US" dirty="0"/>
                    </a:p>
                  </a:txBody>
                  <a:tcPr/>
                </a:tc>
              </a:tr>
              <a:tr h="370840">
                <a:tc>
                  <a:txBody>
                    <a:bodyPr/>
                    <a:lstStyle/>
                    <a:p>
                      <a:r>
                        <a:rPr lang="en-US" dirty="0" smtClean="0"/>
                        <a:t>sya</a:t>
                      </a:r>
                      <a:endParaRPr lang="en-US" dirty="0"/>
                    </a:p>
                  </a:txBody>
                  <a:tcPr/>
                </a:tc>
                <a:tc>
                  <a:txBody>
                    <a:bodyPr/>
                    <a:lstStyle/>
                    <a:p>
                      <a:r>
                        <a:rPr lang="en-US" dirty="0" smtClean="0"/>
                        <a:t>sihhini</a:t>
                      </a:r>
                      <a:endParaRPr lang="en-US" dirty="0"/>
                    </a:p>
                  </a:txBody>
                  <a:tcPr/>
                </a:tc>
                <a:tc>
                  <a:txBody>
                    <a:bodyPr/>
                    <a:lstStyle/>
                    <a:p>
                      <a:r>
                        <a:rPr lang="en-US" dirty="0" smtClean="0"/>
                        <a:t>retention</a:t>
                      </a:r>
                      <a:endParaRPr lang="en-US" dirty="0"/>
                    </a:p>
                  </a:txBody>
                  <a:tcPr/>
                </a:tc>
                <a:tc>
                  <a:txBody>
                    <a:bodyPr/>
                    <a:lstStyle/>
                    <a:p>
                      <a:r>
                        <a:rPr lang="en-US" b="1" dirty="0" smtClean="0"/>
                        <a:t>Mother Earth- </a:t>
                      </a:r>
                      <a:r>
                        <a:rPr lang="en-US" dirty="0" smtClean="0"/>
                        <a:t>tolerance, patience, forgiveness</a:t>
                      </a:r>
                      <a:endParaRPr lang="en-US" dirty="0"/>
                    </a:p>
                  </a:txBody>
                  <a:tcPr/>
                </a:tc>
              </a:tr>
            </a:tbl>
          </a:graphicData>
        </a:graphic>
      </p:graphicFrame>
      <p:sp>
        <p:nvSpPr>
          <p:cNvPr id="4" name="Rectangle 3"/>
          <p:cNvSpPr/>
          <p:nvPr/>
        </p:nvSpPr>
        <p:spPr>
          <a:xfrm>
            <a:off x="152400" y="152400"/>
            <a:ext cx="87630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3600" b="1" dirty="0" smtClean="0">
                <a:solidFill>
                  <a:schemeClr val="bg1"/>
                </a:solidFill>
              </a:rPr>
              <a:t>Sound Effect of Gayatri Mantra (cont)</a:t>
            </a:r>
            <a:endParaRPr lang="en-US" sz="3600" b="1" dirty="0">
              <a:solidFill>
                <a:schemeClr val="bg1"/>
              </a:solidFill>
            </a:endParaRPr>
          </a:p>
        </p:txBody>
      </p:sp>
      <p:sp>
        <p:nvSpPr>
          <p:cNvPr id="3" name="Content Placeholder 2"/>
          <p:cNvSpPr>
            <a:spLocks noGrp="1"/>
          </p:cNvSpPr>
          <p:nvPr>
            <p:ph idx="1"/>
          </p:nvPr>
        </p:nvSpPr>
        <p:spPr/>
        <p:txBody>
          <a:bodyPr>
            <a:normAutofit/>
          </a:bodyPr>
          <a:lstStyle/>
          <a:p>
            <a:pPr fontAlgn="t"/>
            <a:endParaRPr lang="en-US" dirty="0"/>
          </a:p>
          <a:p>
            <a:pPr fontAlgn="t"/>
            <a:endParaRPr lang="en-US" dirty="0"/>
          </a:p>
          <a:p>
            <a:pPr fontAlgn="t"/>
            <a:endParaRPr lang="en-US" dirty="0"/>
          </a:p>
          <a:p>
            <a:endParaRPr lang="en-US" dirty="0"/>
          </a:p>
        </p:txBody>
      </p:sp>
      <p:graphicFrame>
        <p:nvGraphicFramePr>
          <p:cNvPr id="4" name="Table 3"/>
          <p:cNvGraphicFramePr>
            <a:graphicFrameLocks noGrp="1"/>
          </p:cNvGraphicFramePr>
          <p:nvPr/>
        </p:nvGraphicFramePr>
        <p:xfrm>
          <a:off x="152400" y="719055"/>
          <a:ext cx="8839200" cy="5935749"/>
        </p:xfrm>
        <a:graphic>
          <a:graphicData uri="http://schemas.openxmlformats.org/drawingml/2006/table">
            <a:tbl>
              <a:tblPr firstRow="1" bandRow="1">
                <a:tableStyleId>{5C22544A-7EE6-4342-B048-85BDC9FD1C3A}</a:tableStyleId>
              </a:tblPr>
              <a:tblGrid>
                <a:gridCol w="1240589"/>
                <a:gridCol w="1550737"/>
                <a:gridCol w="1628274"/>
                <a:gridCol w="4419600"/>
              </a:tblGrid>
              <a:tr h="457199">
                <a:tc>
                  <a:txBody>
                    <a:bodyPr/>
                    <a:lstStyle/>
                    <a:p>
                      <a:r>
                        <a:rPr lang="en-US" dirty="0" smtClean="0"/>
                        <a:t>Syllable</a:t>
                      </a:r>
                      <a:endParaRPr lang="en-US" dirty="0"/>
                    </a:p>
                  </a:txBody>
                  <a:tcPr>
                    <a:solidFill>
                      <a:srgbClr val="002060"/>
                    </a:solidFill>
                  </a:tcPr>
                </a:tc>
                <a:tc>
                  <a:txBody>
                    <a:bodyPr/>
                    <a:lstStyle/>
                    <a:p>
                      <a:r>
                        <a:rPr lang="en-US" dirty="0" smtClean="0"/>
                        <a:t>Gland Activated</a:t>
                      </a:r>
                      <a:endParaRPr lang="en-US" dirty="0"/>
                    </a:p>
                  </a:txBody>
                  <a:tcPr>
                    <a:solidFill>
                      <a:srgbClr val="002060"/>
                    </a:solidFill>
                  </a:tcPr>
                </a:tc>
                <a:tc>
                  <a:txBody>
                    <a:bodyPr/>
                    <a:lstStyle/>
                    <a:p>
                      <a:r>
                        <a:rPr lang="en-US" dirty="0" smtClean="0"/>
                        <a:t>Result</a:t>
                      </a:r>
                      <a:endParaRPr lang="en-US" dirty="0"/>
                    </a:p>
                  </a:txBody>
                  <a:tcPr>
                    <a:solidFill>
                      <a:srgbClr val="002060"/>
                    </a:solidFill>
                  </a:tcPr>
                </a:tc>
                <a:tc>
                  <a:txBody>
                    <a:bodyPr/>
                    <a:lstStyle/>
                    <a:p>
                      <a:r>
                        <a:rPr lang="en-US" dirty="0" smtClean="0"/>
                        <a:t>If you noticed……..</a:t>
                      </a:r>
                      <a:endParaRPr lang="en-US" dirty="0"/>
                    </a:p>
                  </a:txBody>
                  <a:tcPr>
                    <a:solidFill>
                      <a:srgbClr val="002060"/>
                    </a:solidFill>
                  </a:tcPr>
                </a:tc>
              </a:tr>
              <a:tr h="468745">
                <a:tc>
                  <a:txBody>
                    <a:bodyPr/>
                    <a:lstStyle/>
                    <a:p>
                      <a:r>
                        <a:rPr lang="en-US" dirty="0" smtClean="0"/>
                        <a:t>dhee</a:t>
                      </a:r>
                      <a:endParaRPr lang="en-US" dirty="0"/>
                    </a:p>
                  </a:txBody>
                  <a:tcPr/>
                </a:tc>
                <a:tc>
                  <a:txBody>
                    <a:bodyPr/>
                    <a:lstStyle/>
                    <a:p>
                      <a:r>
                        <a:rPr lang="en-US" dirty="0" smtClean="0"/>
                        <a:t>dhyana</a:t>
                      </a:r>
                      <a:endParaRPr lang="en-US" dirty="0"/>
                    </a:p>
                  </a:txBody>
                  <a:tcPr/>
                </a:tc>
                <a:tc>
                  <a:txBody>
                    <a:bodyPr/>
                    <a:lstStyle/>
                    <a:p>
                      <a:r>
                        <a:rPr lang="en-US" dirty="0" smtClean="0"/>
                        <a:t>vitality</a:t>
                      </a:r>
                      <a:endParaRPr lang="en-US" dirty="0"/>
                    </a:p>
                  </a:txBody>
                  <a:tcPr/>
                </a:tc>
                <a:tc>
                  <a:txBody>
                    <a:bodyPr/>
                    <a:lstStyle/>
                    <a:p>
                      <a:r>
                        <a:rPr lang="en-US" b="1" dirty="0" smtClean="0"/>
                        <a:t>Sun god- </a:t>
                      </a:r>
                      <a:r>
                        <a:rPr lang="en-US" dirty="0" smtClean="0"/>
                        <a:t>good qualities</a:t>
                      </a:r>
                      <a:endParaRPr lang="en-US" dirty="0"/>
                    </a:p>
                  </a:txBody>
                  <a:tcPr/>
                </a:tc>
              </a:tr>
              <a:tr h="468745">
                <a:tc>
                  <a:txBody>
                    <a:bodyPr/>
                    <a:lstStyle/>
                    <a:p>
                      <a:r>
                        <a:rPr lang="en-US" dirty="0" smtClean="0"/>
                        <a:t>ma</a:t>
                      </a:r>
                      <a:endParaRPr lang="en-US" dirty="0"/>
                    </a:p>
                  </a:txBody>
                  <a:tcPr/>
                </a:tc>
                <a:tc>
                  <a:txBody>
                    <a:bodyPr/>
                    <a:lstStyle/>
                    <a:p>
                      <a:r>
                        <a:rPr lang="en-US" dirty="0" smtClean="0"/>
                        <a:t>maryada</a:t>
                      </a:r>
                      <a:endParaRPr lang="en-US" dirty="0"/>
                    </a:p>
                  </a:txBody>
                  <a:tcPr/>
                </a:tc>
                <a:tc>
                  <a:txBody>
                    <a:bodyPr/>
                    <a:lstStyle/>
                    <a:p>
                      <a:r>
                        <a:rPr lang="en-US" dirty="0" smtClean="0"/>
                        <a:t>sayam</a:t>
                      </a:r>
                      <a:endParaRPr lang="en-US" dirty="0"/>
                    </a:p>
                  </a:txBody>
                  <a:tcPr/>
                </a:tc>
                <a:tc>
                  <a:txBody>
                    <a:bodyPr/>
                    <a:lstStyle/>
                    <a:p>
                      <a:r>
                        <a:rPr lang="en-US" b="1" dirty="0" smtClean="0"/>
                        <a:t>Ram</a:t>
                      </a:r>
                      <a:r>
                        <a:rPr lang="en-US" dirty="0" smtClean="0"/>
                        <a:t>- stick to goals despite</a:t>
                      </a:r>
                      <a:r>
                        <a:rPr lang="en-US" baseline="0" dirty="0" smtClean="0"/>
                        <a:t> obstacles</a:t>
                      </a:r>
                      <a:endParaRPr lang="en-US" dirty="0"/>
                    </a:p>
                  </a:txBody>
                  <a:tcPr/>
                </a:tc>
              </a:tr>
              <a:tr h="468745">
                <a:tc>
                  <a:txBody>
                    <a:bodyPr/>
                    <a:lstStyle/>
                    <a:p>
                      <a:r>
                        <a:rPr lang="en-US" dirty="0" smtClean="0"/>
                        <a:t>hi</a:t>
                      </a:r>
                      <a:endParaRPr lang="en-US" dirty="0"/>
                    </a:p>
                  </a:txBody>
                  <a:tcPr/>
                </a:tc>
                <a:tc>
                  <a:txBody>
                    <a:bodyPr/>
                    <a:lstStyle/>
                    <a:p>
                      <a:r>
                        <a:rPr lang="en-US" dirty="0" smtClean="0"/>
                        <a:t>sfuta</a:t>
                      </a:r>
                      <a:endParaRPr lang="en-US" dirty="0"/>
                    </a:p>
                  </a:txBody>
                  <a:tcPr/>
                </a:tc>
                <a:tc>
                  <a:txBody>
                    <a:bodyPr/>
                    <a:lstStyle/>
                    <a:p>
                      <a:r>
                        <a:rPr lang="en-US" dirty="0" smtClean="0"/>
                        <a:t>penence</a:t>
                      </a:r>
                      <a:endParaRPr lang="en-US" dirty="0"/>
                    </a:p>
                  </a:txBody>
                  <a:tcPr/>
                </a:tc>
                <a:tc>
                  <a:txBody>
                    <a:bodyPr/>
                    <a:lstStyle/>
                    <a:p>
                      <a:r>
                        <a:rPr lang="en-US" b="1" dirty="0" smtClean="0"/>
                        <a:t>Sita</a:t>
                      </a:r>
                      <a:r>
                        <a:rPr lang="en-US" dirty="0" smtClean="0"/>
                        <a:t>- tap shakti</a:t>
                      </a:r>
                      <a:endParaRPr lang="en-US" dirty="0"/>
                    </a:p>
                  </a:txBody>
                  <a:tcPr/>
                </a:tc>
              </a:tr>
              <a:tr h="468745">
                <a:tc>
                  <a:txBody>
                    <a:bodyPr/>
                    <a:lstStyle/>
                    <a:p>
                      <a:r>
                        <a:rPr lang="en-US" dirty="0" smtClean="0"/>
                        <a:t>dhi</a:t>
                      </a:r>
                      <a:endParaRPr lang="en-US" dirty="0"/>
                    </a:p>
                  </a:txBody>
                  <a:tcPr/>
                </a:tc>
                <a:tc>
                  <a:txBody>
                    <a:bodyPr/>
                    <a:lstStyle/>
                    <a:p>
                      <a:r>
                        <a:rPr lang="en-US" dirty="0" smtClean="0"/>
                        <a:t>medha</a:t>
                      </a:r>
                      <a:endParaRPr lang="en-US" dirty="0"/>
                    </a:p>
                  </a:txBody>
                  <a:tcPr/>
                </a:tc>
                <a:tc>
                  <a:txBody>
                    <a:bodyPr/>
                    <a:lstStyle/>
                    <a:p>
                      <a:r>
                        <a:rPr lang="en-US" dirty="0" smtClean="0"/>
                        <a:t>farsightedness</a:t>
                      </a:r>
                      <a:endParaRPr lang="en-US" dirty="0"/>
                    </a:p>
                  </a:txBody>
                  <a:tcPr/>
                </a:tc>
                <a:tc>
                  <a:txBody>
                    <a:bodyPr/>
                    <a:lstStyle/>
                    <a:p>
                      <a:r>
                        <a:rPr lang="en-US" b="1" dirty="0" smtClean="0"/>
                        <a:t>Chandra</a:t>
                      </a:r>
                      <a:r>
                        <a:rPr lang="en-US" dirty="0" smtClean="0"/>
                        <a:t> – Removal of greed, attachment etc.</a:t>
                      </a:r>
                      <a:endParaRPr lang="en-US" dirty="0"/>
                    </a:p>
                  </a:txBody>
                  <a:tcPr/>
                </a:tc>
              </a:tr>
              <a:tr h="347285">
                <a:tc>
                  <a:txBody>
                    <a:bodyPr/>
                    <a:lstStyle/>
                    <a:p>
                      <a:r>
                        <a:rPr lang="en-US" dirty="0" smtClean="0"/>
                        <a:t>yo</a:t>
                      </a:r>
                      <a:endParaRPr lang="en-US" dirty="0"/>
                    </a:p>
                  </a:txBody>
                  <a:tcPr/>
                </a:tc>
                <a:tc>
                  <a:txBody>
                    <a:bodyPr/>
                    <a:lstStyle/>
                    <a:p>
                      <a:r>
                        <a:rPr lang="en-US" dirty="0" smtClean="0"/>
                        <a:t>yogmaya</a:t>
                      </a:r>
                      <a:endParaRPr lang="en-US" dirty="0"/>
                    </a:p>
                  </a:txBody>
                  <a:tcPr/>
                </a:tc>
                <a:tc>
                  <a:txBody>
                    <a:bodyPr/>
                    <a:lstStyle/>
                    <a:p>
                      <a:r>
                        <a:rPr lang="en-US" dirty="0" smtClean="0"/>
                        <a:t>awakening</a:t>
                      </a:r>
                      <a:endParaRPr lang="en-US" dirty="0"/>
                    </a:p>
                  </a:txBody>
                  <a:tcPr/>
                </a:tc>
                <a:tc>
                  <a:txBody>
                    <a:bodyPr/>
                    <a:lstStyle/>
                    <a:p>
                      <a:r>
                        <a:rPr lang="en-US" b="1" dirty="0" smtClean="0"/>
                        <a:t>Yam</a:t>
                      </a:r>
                      <a:r>
                        <a:rPr lang="en-US" dirty="0" smtClean="0"/>
                        <a:t> – Removal of fear, laziness, being alert</a:t>
                      </a:r>
                      <a:endParaRPr lang="en-US" dirty="0"/>
                    </a:p>
                  </a:txBody>
                  <a:tcPr/>
                </a:tc>
              </a:tr>
              <a:tr h="468745">
                <a:tc>
                  <a:txBody>
                    <a:bodyPr/>
                    <a:lstStyle/>
                    <a:p>
                      <a:r>
                        <a:rPr lang="en-US" dirty="0" smtClean="0"/>
                        <a:t>yo</a:t>
                      </a:r>
                      <a:endParaRPr lang="en-US" dirty="0"/>
                    </a:p>
                  </a:txBody>
                  <a:tcPr/>
                </a:tc>
                <a:tc>
                  <a:txBody>
                    <a:bodyPr/>
                    <a:lstStyle/>
                    <a:p>
                      <a:r>
                        <a:rPr lang="en-US" dirty="0" smtClean="0"/>
                        <a:t>yogini</a:t>
                      </a:r>
                      <a:endParaRPr lang="en-US" dirty="0"/>
                    </a:p>
                  </a:txBody>
                  <a:tcPr/>
                </a:tc>
                <a:tc>
                  <a:txBody>
                    <a:bodyPr/>
                    <a:lstStyle/>
                    <a:p>
                      <a:r>
                        <a:rPr lang="en-US" dirty="0" smtClean="0"/>
                        <a:t>productivity</a:t>
                      </a:r>
                      <a:endParaRPr lang="en-US" dirty="0"/>
                    </a:p>
                  </a:txBody>
                  <a:tcPr/>
                </a:tc>
                <a:tc>
                  <a:txBody>
                    <a:bodyPr/>
                    <a:lstStyle/>
                    <a:p>
                      <a:r>
                        <a:rPr lang="en-US" b="1" dirty="0" smtClean="0"/>
                        <a:t>Brahma</a:t>
                      </a:r>
                      <a:r>
                        <a:rPr lang="en-US" dirty="0" smtClean="0"/>
                        <a:t>- more productivity</a:t>
                      </a:r>
                      <a:endParaRPr lang="en-US" dirty="0"/>
                    </a:p>
                  </a:txBody>
                  <a:tcPr/>
                </a:tc>
              </a:tr>
              <a:tr h="468745">
                <a:tc>
                  <a:txBody>
                    <a:bodyPr/>
                    <a:lstStyle/>
                    <a:p>
                      <a:r>
                        <a:rPr lang="en-US" dirty="0" smtClean="0"/>
                        <a:t>nah</a:t>
                      </a:r>
                      <a:endParaRPr lang="en-US" dirty="0"/>
                    </a:p>
                  </a:txBody>
                  <a:tcPr/>
                </a:tc>
                <a:tc>
                  <a:txBody>
                    <a:bodyPr/>
                    <a:lstStyle/>
                    <a:p>
                      <a:r>
                        <a:rPr lang="en-US" dirty="0" smtClean="0"/>
                        <a:t>dharini</a:t>
                      </a:r>
                      <a:endParaRPr lang="en-US" dirty="0"/>
                    </a:p>
                  </a:txBody>
                  <a:tcPr/>
                </a:tc>
                <a:tc>
                  <a:txBody>
                    <a:bodyPr/>
                    <a:lstStyle/>
                    <a:p>
                      <a:r>
                        <a:rPr lang="en-US" dirty="0" smtClean="0"/>
                        <a:t>Nice/sweet</a:t>
                      </a:r>
                      <a:endParaRPr lang="en-US" dirty="0"/>
                    </a:p>
                  </a:txBody>
                  <a:tcPr/>
                </a:tc>
                <a:tc>
                  <a:txBody>
                    <a:bodyPr/>
                    <a:lstStyle/>
                    <a:p>
                      <a:r>
                        <a:rPr lang="en-US" b="1" dirty="0" smtClean="0"/>
                        <a:t>Moon</a:t>
                      </a:r>
                      <a:r>
                        <a:rPr lang="en-US" dirty="0" smtClean="0"/>
                        <a:t>- cools you down</a:t>
                      </a:r>
                      <a:endParaRPr lang="en-US" dirty="0"/>
                    </a:p>
                  </a:txBody>
                  <a:tcPr/>
                </a:tc>
              </a:tr>
              <a:tr h="468745">
                <a:tc>
                  <a:txBody>
                    <a:bodyPr/>
                    <a:lstStyle/>
                    <a:p>
                      <a:r>
                        <a:rPr lang="en-US" dirty="0" smtClean="0"/>
                        <a:t>pra</a:t>
                      </a:r>
                      <a:endParaRPr lang="en-US" dirty="0"/>
                    </a:p>
                  </a:txBody>
                  <a:tcPr/>
                </a:tc>
                <a:tc>
                  <a:txBody>
                    <a:bodyPr/>
                    <a:lstStyle/>
                    <a:p>
                      <a:r>
                        <a:rPr lang="en-US" dirty="0" smtClean="0"/>
                        <a:t>prabhava</a:t>
                      </a:r>
                      <a:endParaRPr lang="en-US" dirty="0"/>
                    </a:p>
                  </a:txBody>
                  <a:tcPr/>
                </a:tc>
                <a:tc>
                  <a:txBody>
                    <a:bodyPr/>
                    <a:lstStyle/>
                    <a:p>
                      <a:r>
                        <a:rPr lang="en-US" dirty="0" smtClean="0"/>
                        <a:t>ideal</a:t>
                      </a:r>
                      <a:endParaRPr lang="en-US" dirty="0"/>
                    </a:p>
                  </a:txBody>
                  <a:tcPr/>
                </a:tc>
                <a:tc>
                  <a:txBody>
                    <a:bodyPr/>
                    <a:lstStyle/>
                    <a:p>
                      <a:r>
                        <a:rPr lang="en-US" b="1" dirty="0" smtClean="0"/>
                        <a:t>Narayan</a:t>
                      </a:r>
                      <a:r>
                        <a:rPr lang="en-US" dirty="0" smtClean="0"/>
                        <a:t>- makes you a perfectionist</a:t>
                      </a:r>
                      <a:endParaRPr lang="en-US" dirty="0"/>
                    </a:p>
                  </a:txBody>
                  <a:tcPr/>
                </a:tc>
              </a:tr>
              <a:tr h="468745">
                <a:tc>
                  <a:txBody>
                    <a:bodyPr/>
                    <a:lstStyle/>
                    <a:p>
                      <a:r>
                        <a:rPr lang="en-US" dirty="0" smtClean="0"/>
                        <a:t>cho</a:t>
                      </a:r>
                      <a:endParaRPr lang="en-US" dirty="0"/>
                    </a:p>
                  </a:txBody>
                  <a:tcPr/>
                </a:tc>
                <a:tc>
                  <a:txBody>
                    <a:bodyPr/>
                    <a:lstStyle/>
                    <a:p>
                      <a:r>
                        <a:rPr lang="en-US" dirty="0" smtClean="0"/>
                        <a:t>ushma</a:t>
                      </a:r>
                      <a:endParaRPr lang="en-US" dirty="0"/>
                    </a:p>
                  </a:txBody>
                  <a:tcPr/>
                </a:tc>
                <a:tc>
                  <a:txBody>
                    <a:bodyPr/>
                    <a:lstStyle/>
                    <a:p>
                      <a:r>
                        <a:rPr lang="en-US" dirty="0" smtClean="0"/>
                        <a:t>courage</a:t>
                      </a:r>
                      <a:endParaRPr lang="en-US" dirty="0"/>
                    </a:p>
                  </a:txBody>
                  <a:tcPr/>
                </a:tc>
                <a:tc>
                  <a:txBody>
                    <a:bodyPr/>
                    <a:lstStyle/>
                    <a:p>
                      <a:r>
                        <a:rPr lang="en-US" b="1" dirty="0" smtClean="0"/>
                        <a:t>Haygreev</a:t>
                      </a:r>
                      <a:r>
                        <a:rPr lang="en-US" dirty="0" smtClean="0"/>
                        <a:t>- gives courage, fearlessness,</a:t>
                      </a:r>
                      <a:r>
                        <a:rPr lang="en-US" baseline="0" dirty="0" smtClean="0"/>
                        <a:t> and effort</a:t>
                      </a:r>
                      <a:endParaRPr lang="en-US" dirty="0"/>
                    </a:p>
                  </a:txBody>
                  <a:tcPr/>
                </a:tc>
              </a:tr>
              <a:tr h="468745">
                <a:tc>
                  <a:txBody>
                    <a:bodyPr/>
                    <a:lstStyle/>
                    <a:p>
                      <a:r>
                        <a:rPr lang="en-US" dirty="0" smtClean="0"/>
                        <a:t>Da</a:t>
                      </a:r>
                      <a:endParaRPr lang="en-US" dirty="0"/>
                    </a:p>
                  </a:txBody>
                  <a:tcPr/>
                </a:tc>
                <a:tc>
                  <a:txBody>
                    <a:bodyPr/>
                    <a:lstStyle/>
                    <a:p>
                      <a:r>
                        <a:rPr lang="en-US" dirty="0" smtClean="0"/>
                        <a:t>dhrashya</a:t>
                      </a:r>
                      <a:endParaRPr lang="en-US" dirty="0"/>
                    </a:p>
                  </a:txBody>
                  <a:tcPr/>
                </a:tc>
                <a:tc>
                  <a:txBody>
                    <a:bodyPr/>
                    <a:lstStyle/>
                    <a:p>
                      <a:r>
                        <a:rPr lang="en-US" dirty="0" smtClean="0"/>
                        <a:t>Vivek wisdom</a:t>
                      </a:r>
                      <a:endParaRPr lang="en-US" dirty="0"/>
                    </a:p>
                  </a:txBody>
                  <a:tcPr/>
                </a:tc>
                <a:tc>
                  <a:txBody>
                    <a:bodyPr/>
                    <a:lstStyle/>
                    <a:p>
                      <a:r>
                        <a:rPr lang="en-US" b="1" dirty="0" smtClean="0"/>
                        <a:t>Swan</a:t>
                      </a:r>
                      <a:r>
                        <a:rPr lang="en-US" dirty="0" smtClean="0"/>
                        <a:t>- strength</a:t>
                      </a:r>
                      <a:r>
                        <a:rPr lang="en-US" baseline="0" dirty="0" smtClean="0"/>
                        <a:t> to decide between right and wrong</a:t>
                      </a:r>
                      <a:endParaRPr lang="en-US" dirty="0"/>
                    </a:p>
                  </a:txBody>
                  <a:tcPr/>
                </a:tc>
              </a:tr>
              <a:tr h="368534">
                <a:tc>
                  <a:txBody>
                    <a:bodyPr/>
                    <a:lstStyle/>
                    <a:p>
                      <a:r>
                        <a:rPr lang="en-US" dirty="0" smtClean="0"/>
                        <a:t>yat</a:t>
                      </a:r>
                      <a:endParaRPr lang="en-US" dirty="0"/>
                    </a:p>
                  </a:txBody>
                  <a:tcPr/>
                </a:tc>
                <a:tc>
                  <a:txBody>
                    <a:bodyPr/>
                    <a:lstStyle/>
                    <a:p>
                      <a:r>
                        <a:rPr lang="en-US" dirty="0" smtClean="0"/>
                        <a:t>niranjana</a:t>
                      </a:r>
                      <a:endParaRPr lang="en-US" dirty="0"/>
                    </a:p>
                  </a:txBody>
                  <a:tcPr/>
                </a:tc>
                <a:tc>
                  <a:txBody>
                    <a:bodyPr/>
                    <a:lstStyle/>
                    <a:p>
                      <a:r>
                        <a:rPr lang="en-US" dirty="0" smtClean="0"/>
                        <a:t>Selfless service</a:t>
                      </a:r>
                      <a:endParaRPr lang="en-US" dirty="0"/>
                    </a:p>
                  </a:txBody>
                  <a:tcPr/>
                </a:tc>
                <a:tc>
                  <a:txBody>
                    <a:bodyPr/>
                    <a:lstStyle/>
                    <a:p>
                      <a:r>
                        <a:rPr lang="en-US" b="1" dirty="0" smtClean="0"/>
                        <a:t>Tulsi</a:t>
                      </a:r>
                      <a:r>
                        <a:rPr lang="en-US" dirty="0" smtClean="0"/>
                        <a:t>- seva/help the needy</a:t>
                      </a:r>
                      <a:endParaRPr lang="en-US" dirty="0"/>
                    </a:p>
                  </a:txBody>
                  <a:tcPr/>
                </a:tc>
              </a:tr>
            </a:tbl>
          </a:graphicData>
        </a:graphic>
      </p:graphicFrame>
      <p:sp>
        <p:nvSpPr>
          <p:cNvPr id="5" name="Rectangle 4"/>
          <p:cNvSpPr/>
          <p:nvPr/>
        </p:nvSpPr>
        <p:spPr>
          <a:xfrm>
            <a:off x="152400" y="152400"/>
            <a:ext cx="8839200" cy="6553200"/>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alligraphy">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TotalTime>
  <Words>3518</Words>
  <Application>Microsoft Office PowerPoint</Application>
  <PresentationFormat>On-screen Show (4:3)</PresentationFormat>
  <Paragraphs>404</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Evolution of Gayatri Mantra</vt:lpstr>
      <vt:lpstr>Slide 6</vt:lpstr>
      <vt:lpstr>Science of Gayatri Mantra</vt:lpstr>
      <vt:lpstr>Sound Effect of Gayatri Mantra</vt:lpstr>
      <vt:lpstr>Sound Effect of Gayatri Mantra (cont)</vt:lpstr>
      <vt:lpstr>Slide 10</vt:lpstr>
      <vt:lpstr>Slide 11</vt:lpstr>
      <vt:lpstr>Slide 12</vt:lpstr>
      <vt:lpstr>Slide 13</vt:lpstr>
      <vt:lpstr>  Philosophy Of Gayatri (Tatvadarshan)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GAYATRI  MANTRA</dc:title>
  <dc:creator>Devang Pandya</dc:creator>
  <cp:lastModifiedBy>Devang Pandya</cp:lastModifiedBy>
  <cp:revision>243</cp:revision>
  <dcterms:created xsi:type="dcterms:W3CDTF">2012-08-18T13:58:02Z</dcterms:created>
  <dcterms:modified xsi:type="dcterms:W3CDTF">2012-10-01T16:12:42Z</dcterms:modified>
</cp:coreProperties>
</file>